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5"/>
  </p:sldMasterIdLst>
  <p:notesMasterIdLst>
    <p:notesMasterId r:id="rId59"/>
  </p:notesMasterIdLst>
  <p:handoutMasterIdLst>
    <p:handoutMasterId r:id="rId60"/>
  </p:handoutMasterIdLst>
  <p:sldIdLst>
    <p:sldId id="359" r:id="rId6"/>
    <p:sldId id="358" r:id="rId7"/>
    <p:sldId id="361" r:id="rId8"/>
    <p:sldId id="360" r:id="rId9"/>
    <p:sldId id="364" r:id="rId10"/>
    <p:sldId id="362" r:id="rId11"/>
    <p:sldId id="395" r:id="rId12"/>
    <p:sldId id="396" r:id="rId13"/>
    <p:sldId id="363" r:id="rId14"/>
    <p:sldId id="407" r:id="rId15"/>
    <p:sldId id="390" r:id="rId16"/>
    <p:sldId id="365" r:id="rId17"/>
    <p:sldId id="366" r:id="rId18"/>
    <p:sldId id="398" r:id="rId19"/>
    <p:sldId id="384" r:id="rId20"/>
    <p:sldId id="368" r:id="rId21"/>
    <p:sldId id="400" r:id="rId22"/>
    <p:sldId id="413" r:id="rId23"/>
    <p:sldId id="370" r:id="rId24"/>
    <p:sldId id="397" r:id="rId25"/>
    <p:sldId id="367" r:id="rId26"/>
    <p:sldId id="402" r:id="rId27"/>
    <p:sldId id="401" r:id="rId28"/>
    <p:sldId id="399" r:id="rId29"/>
    <p:sldId id="369" r:id="rId30"/>
    <p:sldId id="371" r:id="rId31"/>
    <p:sldId id="372" r:id="rId32"/>
    <p:sldId id="391" r:id="rId33"/>
    <p:sldId id="378" r:id="rId34"/>
    <p:sldId id="379" r:id="rId35"/>
    <p:sldId id="406" r:id="rId36"/>
    <p:sldId id="380" r:id="rId37"/>
    <p:sldId id="392" r:id="rId38"/>
    <p:sldId id="373" r:id="rId39"/>
    <p:sldId id="374" r:id="rId40"/>
    <p:sldId id="412" r:id="rId41"/>
    <p:sldId id="410" r:id="rId42"/>
    <p:sldId id="411" r:id="rId43"/>
    <p:sldId id="409" r:id="rId44"/>
    <p:sldId id="375" r:id="rId45"/>
    <p:sldId id="376" r:id="rId46"/>
    <p:sldId id="377" r:id="rId47"/>
    <p:sldId id="404" r:id="rId48"/>
    <p:sldId id="403" r:id="rId49"/>
    <p:sldId id="405" r:id="rId50"/>
    <p:sldId id="393" r:id="rId51"/>
    <p:sldId id="381" r:id="rId52"/>
    <p:sldId id="382" r:id="rId53"/>
    <p:sldId id="383" r:id="rId54"/>
    <p:sldId id="394" r:id="rId55"/>
    <p:sldId id="387" r:id="rId56"/>
    <p:sldId id="416" r:id="rId57"/>
    <p:sldId id="414" r:id="rId58"/>
  </p:sldIdLst>
  <p:sldSz cx="24384000" cy="13716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Généralités" id="{FBAEBFBD-ED95-47B2-9BE2-864A30F55A35}">
          <p14:sldIdLst>
            <p14:sldId id="359"/>
            <p14:sldId id="358"/>
            <p14:sldId id="361"/>
            <p14:sldId id="360"/>
            <p14:sldId id="364"/>
            <p14:sldId id="362"/>
            <p14:sldId id="395"/>
            <p14:sldId id="396"/>
            <p14:sldId id="363"/>
            <p14:sldId id="407"/>
          </p14:sldIdLst>
        </p14:section>
        <p14:section name="Afficher des données" id="{3C1867F7-13FA-4358-8550-67D35A777CCF}">
          <p14:sldIdLst>
            <p14:sldId id="390"/>
            <p14:sldId id="365"/>
            <p14:sldId id="366"/>
            <p14:sldId id="398"/>
            <p14:sldId id="384"/>
            <p14:sldId id="368"/>
            <p14:sldId id="400"/>
            <p14:sldId id="413"/>
            <p14:sldId id="370"/>
          </p14:sldIdLst>
        </p14:section>
        <p14:section name="Elements de présentation" id="{BA526AED-6B95-4952-A37B-68554DE2183C}">
          <p14:sldIdLst>
            <p14:sldId id="397"/>
            <p14:sldId id="367"/>
            <p14:sldId id="402"/>
            <p14:sldId id="401"/>
            <p14:sldId id="399"/>
            <p14:sldId id="369"/>
            <p14:sldId id="371"/>
            <p14:sldId id="372"/>
          </p14:sldIdLst>
        </p14:section>
        <p14:section name="Structure de l'application" id="{04791833-E648-430F-8697-1D6E7AA1E0BD}">
          <p14:sldIdLst>
            <p14:sldId id="391"/>
            <p14:sldId id="378"/>
            <p14:sldId id="379"/>
            <p14:sldId id="406"/>
            <p14:sldId id="380"/>
          </p14:sldIdLst>
        </p14:section>
        <p14:section name="Saisie : Formulaire" id="{AEF1F4B2-C2B3-4A91-ABC0-F6CAE57BF686}">
          <p14:sldIdLst>
            <p14:sldId id="392"/>
            <p14:sldId id="373"/>
            <p14:sldId id="374"/>
            <p14:sldId id="412"/>
            <p14:sldId id="410"/>
            <p14:sldId id="411"/>
            <p14:sldId id="409"/>
            <p14:sldId id="375"/>
            <p14:sldId id="376"/>
            <p14:sldId id="377"/>
          </p14:sldIdLst>
        </p14:section>
        <p14:section name="MAQ" id="{043142FB-CCF1-4B5B-B3EA-623B0B421EFB}">
          <p14:sldIdLst>
            <p14:sldId id="404"/>
            <p14:sldId id="403"/>
            <p14:sldId id="405"/>
          </p14:sldIdLst>
        </p14:section>
        <p14:section name="Saisie : Pages spécialisés" id="{96612705-8D78-4F96-A688-93ABD181382E}">
          <p14:sldIdLst>
            <p14:sldId id="393"/>
            <p14:sldId id="381"/>
            <p14:sldId id="382"/>
            <p14:sldId id="383"/>
          </p14:sldIdLst>
        </p14:section>
        <p14:section name="Pages spéciales" id="{02122A5A-A3F0-43B2-8BE0-DCCDDDE8391F}">
          <p14:sldIdLst>
            <p14:sldId id="394"/>
            <p14:sldId id="387"/>
          </p14:sldIdLst>
        </p14:section>
        <p14:section name="Synthèse" id="{7D6A9E67-9FB0-4E43-82BD-51213BBE1AC6}">
          <p14:sldIdLst>
            <p14:sldId id="416"/>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8D"/>
    <a:srgbClr val="FF0000"/>
    <a:srgbClr val="7030A0"/>
    <a:srgbClr val="C198E0"/>
    <a:srgbClr val="FFC000"/>
    <a:srgbClr val="53EB17"/>
    <a:srgbClr val="2ED7A1"/>
    <a:srgbClr val="4472C4"/>
    <a:srgbClr val="ED7D31"/>
    <a:srgbClr val="D17B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38372" autoAdjust="0"/>
  </p:normalViewPr>
  <p:slideViewPr>
    <p:cSldViewPr snapToGrid="0">
      <p:cViewPr varScale="1">
        <p:scale>
          <a:sx n="20" d="100"/>
          <a:sy n="20" d="100"/>
        </p:scale>
        <p:origin x="2742" y="3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7FAA41-04A4-4F23-9A5A-315CEFE51309}" type="datetimeFigureOut">
              <a:rPr lang="fr-FR" smtClean="0"/>
              <a:t>27/04/2023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93FF8F-81A3-4133-BC52-824576C0FAB7}" type="slidenum">
              <a:rPr lang="fr-FR" smtClean="0"/>
              <a:t>‹N°›</a:t>
            </a:fld>
            <a:endParaRPr lang="fr-FR"/>
          </a:p>
        </p:txBody>
      </p:sp>
    </p:spTree>
    <p:extLst>
      <p:ext uri="{BB962C8B-B14F-4D97-AF65-F5344CB8AC3E}">
        <p14:creationId xmlns:p14="http://schemas.microsoft.com/office/powerpoint/2010/main" val="2429991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es commentaires 4"/>
          <p:cNvSpPr>
            <a:spLocks noGrp="1"/>
          </p:cNvSpPr>
          <p:nvPr>
            <p:ph type="body" sz="quarter" idx="3"/>
          </p:nvPr>
        </p:nvSpPr>
        <p:spPr>
          <a:xfrm>
            <a:off x="228600" y="2883984"/>
            <a:ext cx="6428678" cy="5970084"/>
          </a:xfrm>
          <a:prstGeom prst="rect">
            <a:avLst/>
          </a:prstGeom>
        </p:spPr>
        <p:txBody>
          <a:bodyPr vert="horz" lIns="91440" tIns="45720" rIns="91440" bIns="45720" rtlCol="0"/>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numéro de diapositive 6"/>
          <p:cNvSpPr>
            <a:spLocks noGrp="1"/>
          </p:cNvSpPr>
          <p:nvPr>
            <p:ph type="sldNum" sz="quarter" idx="5"/>
          </p:nvPr>
        </p:nvSpPr>
        <p:spPr>
          <a:xfrm>
            <a:off x="3884613" y="8854068"/>
            <a:ext cx="2971800" cy="289932"/>
          </a:xfrm>
          <a:prstGeom prst="rect">
            <a:avLst/>
          </a:prstGeom>
        </p:spPr>
        <p:txBody>
          <a:bodyPr vert="horz" lIns="91440" tIns="45720" rIns="91440" bIns="45720" rtlCol="0" anchor="b"/>
          <a:lstStyle>
            <a:lvl1pPr algn="r">
              <a:defRPr sz="1200"/>
            </a:lvl1pPr>
          </a:lstStyle>
          <a:p>
            <a:fld id="{B69D4CE5-1A0E-49ED-AA3E-F82EEF3E7B76}" type="slidenum">
              <a:rPr lang="fr-FR" smtClean="0"/>
              <a:t>‹N°›</a:t>
            </a:fld>
            <a:endParaRPr lang="fr-FR" dirty="0"/>
          </a:p>
        </p:txBody>
      </p:sp>
      <p:sp>
        <p:nvSpPr>
          <p:cNvPr id="8" name="Espace réservé de l'image des diapositives 7"/>
          <p:cNvSpPr>
            <a:spLocks noGrp="1" noRot="1" noChangeAspect="1"/>
          </p:cNvSpPr>
          <p:nvPr>
            <p:ph type="sldImg" idx="2"/>
          </p:nvPr>
        </p:nvSpPr>
        <p:spPr>
          <a:xfrm>
            <a:off x="1076093" y="250902"/>
            <a:ext cx="4510668" cy="2537251"/>
          </a:xfrm>
          <a:prstGeom prst="rect">
            <a:avLst/>
          </a:prstGeom>
          <a:noFill/>
          <a:ln w="12700">
            <a:solidFill>
              <a:prstClr val="black"/>
            </a:solidFill>
          </a:ln>
        </p:spPr>
        <p:txBody>
          <a:bodyPr vert="horz" lIns="91440" tIns="45720" rIns="91440" bIns="45720" rtlCol="0" anchor="ctr"/>
          <a:lstStyle/>
          <a:p>
            <a:endParaRPr lang="fr-FR"/>
          </a:p>
        </p:txBody>
      </p:sp>
    </p:spTree>
    <p:extLst>
      <p:ext uri="{BB962C8B-B14F-4D97-AF65-F5344CB8AC3E}">
        <p14:creationId xmlns:p14="http://schemas.microsoft.com/office/powerpoint/2010/main" val="3817531586"/>
      </p:ext>
    </p:extLst>
  </p:cSld>
  <p:clrMap bg1="lt1" tx1="dk1" bg2="lt2" tx2="dk2" accent1="accent1" accent2="accent2" accent3="accent3" accent4="accent4" accent5="accent5" accent6="accent6" hlink="hlink" folHlink="folHlink"/>
  <p:hf hdr="0" ftr="0" dt="0"/>
  <p:notesStyle>
    <a:lvl1pPr marL="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177800"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3571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5349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714375"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a:t>
            </a:fld>
            <a:endParaRPr lang="fr-FR" dirty="0"/>
          </a:p>
        </p:txBody>
      </p:sp>
    </p:spTree>
    <p:extLst>
      <p:ext uri="{BB962C8B-B14F-4D97-AF65-F5344CB8AC3E}">
        <p14:creationId xmlns:p14="http://schemas.microsoft.com/office/powerpoint/2010/main" val="186813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10</a:t>
            </a:fld>
            <a:endParaRPr lang="fr-FR" dirty="0"/>
          </a:p>
        </p:txBody>
      </p:sp>
    </p:spTree>
    <p:extLst>
      <p:ext uri="{BB962C8B-B14F-4D97-AF65-F5344CB8AC3E}">
        <p14:creationId xmlns:p14="http://schemas.microsoft.com/office/powerpoint/2010/main" val="68690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11</a:t>
            </a:fld>
            <a:endParaRPr lang="fr-FR" dirty="0"/>
          </a:p>
        </p:txBody>
      </p:sp>
    </p:spTree>
    <p:extLst>
      <p:ext uri="{BB962C8B-B14F-4D97-AF65-F5344CB8AC3E}">
        <p14:creationId xmlns:p14="http://schemas.microsoft.com/office/powerpoint/2010/main" val="272634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12</a:t>
            </a:fld>
            <a:endParaRPr lang="fr-FR" dirty="0"/>
          </a:p>
        </p:txBody>
      </p:sp>
    </p:spTree>
    <p:extLst>
      <p:ext uri="{BB962C8B-B14F-4D97-AF65-F5344CB8AC3E}">
        <p14:creationId xmlns:p14="http://schemas.microsoft.com/office/powerpoint/2010/main" val="1687527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13</a:t>
            </a:fld>
            <a:endParaRPr lang="fr-FR" dirty="0"/>
          </a:p>
        </p:txBody>
      </p:sp>
    </p:spTree>
    <p:extLst>
      <p:ext uri="{BB962C8B-B14F-4D97-AF65-F5344CB8AC3E}">
        <p14:creationId xmlns:p14="http://schemas.microsoft.com/office/powerpoint/2010/main" val="3921855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14</a:t>
            </a:fld>
            <a:endParaRPr lang="fr-FR" dirty="0"/>
          </a:p>
        </p:txBody>
      </p:sp>
    </p:spTree>
    <p:extLst>
      <p:ext uri="{BB962C8B-B14F-4D97-AF65-F5344CB8AC3E}">
        <p14:creationId xmlns:p14="http://schemas.microsoft.com/office/powerpoint/2010/main" val="2264161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15</a:t>
            </a:fld>
            <a:endParaRPr lang="fr-FR" dirty="0"/>
          </a:p>
        </p:txBody>
      </p:sp>
    </p:spTree>
    <p:extLst>
      <p:ext uri="{BB962C8B-B14F-4D97-AF65-F5344CB8AC3E}">
        <p14:creationId xmlns:p14="http://schemas.microsoft.com/office/powerpoint/2010/main" val="24939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16</a:t>
            </a:fld>
            <a:endParaRPr lang="fr-FR" dirty="0"/>
          </a:p>
        </p:txBody>
      </p:sp>
    </p:spTree>
    <p:extLst>
      <p:ext uri="{BB962C8B-B14F-4D97-AF65-F5344CB8AC3E}">
        <p14:creationId xmlns:p14="http://schemas.microsoft.com/office/powerpoint/2010/main" val="274743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17</a:t>
            </a:fld>
            <a:endParaRPr lang="fr-FR" dirty="0"/>
          </a:p>
        </p:txBody>
      </p:sp>
    </p:spTree>
    <p:extLst>
      <p:ext uri="{BB962C8B-B14F-4D97-AF65-F5344CB8AC3E}">
        <p14:creationId xmlns:p14="http://schemas.microsoft.com/office/powerpoint/2010/main" val="2915271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18</a:t>
            </a:fld>
            <a:endParaRPr lang="fr-FR" dirty="0"/>
          </a:p>
        </p:txBody>
      </p:sp>
    </p:spTree>
    <p:extLst>
      <p:ext uri="{BB962C8B-B14F-4D97-AF65-F5344CB8AC3E}">
        <p14:creationId xmlns:p14="http://schemas.microsoft.com/office/powerpoint/2010/main" val="3347244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19</a:t>
            </a:fld>
            <a:endParaRPr lang="fr-FR" dirty="0"/>
          </a:p>
        </p:txBody>
      </p:sp>
    </p:spTree>
    <p:extLst>
      <p:ext uri="{BB962C8B-B14F-4D97-AF65-F5344CB8AC3E}">
        <p14:creationId xmlns:p14="http://schemas.microsoft.com/office/powerpoint/2010/main" val="370003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a:t>
            </a:fld>
            <a:endParaRPr lang="fr-FR" dirty="0"/>
          </a:p>
        </p:txBody>
      </p:sp>
    </p:spTree>
    <p:extLst>
      <p:ext uri="{BB962C8B-B14F-4D97-AF65-F5344CB8AC3E}">
        <p14:creationId xmlns:p14="http://schemas.microsoft.com/office/powerpoint/2010/main" val="2338731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20</a:t>
            </a:fld>
            <a:endParaRPr lang="fr-FR" dirty="0"/>
          </a:p>
        </p:txBody>
      </p:sp>
    </p:spTree>
    <p:extLst>
      <p:ext uri="{BB962C8B-B14F-4D97-AF65-F5344CB8AC3E}">
        <p14:creationId xmlns:p14="http://schemas.microsoft.com/office/powerpoint/2010/main" val="1338540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21</a:t>
            </a:fld>
            <a:endParaRPr lang="fr-FR" dirty="0"/>
          </a:p>
        </p:txBody>
      </p:sp>
    </p:spTree>
    <p:extLst>
      <p:ext uri="{BB962C8B-B14F-4D97-AF65-F5344CB8AC3E}">
        <p14:creationId xmlns:p14="http://schemas.microsoft.com/office/powerpoint/2010/main" val="3713145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22</a:t>
            </a:fld>
            <a:endParaRPr lang="fr-FR" dirty="0"/>
          </a:p>
        </p:txBody>
      </p:sp>
    </p:spTree>
    <p:extLst>
      <p:ext uri="{BB962C8B-B14F-4D97-AF65-F5344CB8AC3E}">
        <p14:creationId xmlns:p14="http://schemas.microsoft.com/office/powerpoint/2010/main" val="4153754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23</a:t>
            </a:fld>
            <a:endParaRPr lang="fr-FR" dirty="0"/>
          </a:p>
        </p:txBody>
      </p:sp>
    </p:spTree>
    <p:extLst>
      <p:ext uri="{BB962C8B-B14F-4D97-AF65-F5344CB8AC3E}">
        <p14:creationId xmlns:p14="http://schemas.microsoft.com/office/powerpoint/2010/main" val="3318575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24</a:t>
            </a:fld>
            <a:endParaRPr lang="fr-FR" dirty="0"/>
          </a:p>
        </p:txBody>
      </p:sp>
    </p:spTree>
    <p:extLst>
      <p:ext uri="{BB962C8B-B14F-4D97-AF65-F5344CB8AC3E}">
        <p14:creationId xmlns:p14="http://schemas.microsoft.com/office/powerpoint/2010/main" val="333562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25</a:t>
            </a:fld>
            <a:endParaRPr lang="fr-FR" dirty="0"/>
          </a:p>
        </p:txBody>
      </p:sp>
    </p:spTree>
    <p:extLst>
      <p:ext uri="{BB962C8B-B14F-4D97-AF65-F5344CB8AC3E}">
        <p14:creationId xmlns:p14="http://schemas.microsoft.com/office/powerpoint/2010/main" val="1662513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26</a:t>
            </a:fld>
            <a:endParaRPr lang="fr-FR" dirty="0"/>
          </a:p>
        </p:txBody>
      </p:sp>
    </p:spTree>
    <p:extLst>
      <p:ext uri="{BB962C8B-B14F-4D97-AF65-F5344CB8AC3E}">
        <p14:creationId xmlns:p14="http://schemas.microsoft.com/office/powerpoint/2010/main" val="41106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28</a:t>
            </a:fld>
            <a:endParaRPr lang="fr-FR" dirty="0"/>
          </a:p>
        </p:txBody>
      </p:sp>
    </p:spTree>
    <p:extLst>
      <p:ext uri="{BB962C8B-B14F-4D97-AF65-F5344CB8AC3E}">
        <p14:creationId xmlns:p14="http://schemas.microsoft.com/office/powerpoint/2010/main" val="2673144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29</a:t>
            </a:fld>
            <a:endParaRPr lang="fr-FR" dirty="0"/>
          </a:p>
        </p:txBody>
      </p:sp>
    </p:spTree>
    <p:extLst>
      <p:ext uri="{BB962C8B-B14F-4D97-AF65-F5344CB8AC3E}">
        <p14:creationId xmlns:p14="http://schemas.microsoft.com/office/powerpoint/2010/main" val="720303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30</a:t>
            </a:fld>
            <a:endParaRPr lang="fr-FR" dirty="0"/>
          </a:p>
        </p:txBody>
      </p:sp>
    </p:spTree>
    <p:extLst>
      <p:ext uri="{BB962C8B-B14F-4D97-AF65-F5344CB8AC3E}">
        <p14:creationId xmlns:p14="http://schemas.microsoft.com/office/powerpoint/2010/main" val="196073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a:t>
            </a:fld>
            <a:endParaRPr lang="fr-FR" dirty="0"/>
          </a:p>
        </p:txBody>
      </p:sp>
    </p:spTree>
    <p:extLst>
      <p:ext uri="{BB962C8B-B14F-4D97-AF65-F5344CB8AC3E}">
        <p14:creationId xmlns:p14="http://schemas.microsoft.com/office/powerpoint/2010/main" val="3122809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31</a:t>
            </a:fld>
            <a:endParaRPr lang="fr-FR" dirty="0"/>
          </a:p>
        </p:txBody>
      </p:sp>
    </p:spTree>
    <p:extLst>
      <p:ext uri="{BB962C8B-B14F-4D97-AF65-F5344CB8AC3E}">
        <p14:creationId xmlns:p14="http://schemas.microsoft.com/office/powerpoint/2010/main" val="4140175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32</a:t>
            </a:fld>
            <a:endParaRPr lang="fr-FR" dirty="0"/>
          </a:p>
        </p:txBody>
      </p:sp>
    </p:spTree>
    <p:extLst>
      <p:ext uri="{BB962C8B-B14F-4D97-AF65-F5344CB8AC3E}">
        <p14:creationId xmlns:p14="http://schemas.microsoft.com/office/powerpoint/2010/main" val="360472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33</a:t>
            </a:fld>
            <a:endParaRPr lang="fr-FR" dirty="0"/>
          </a:p>
        </p:txBody>
      </p:sp>
    </p:spTree>
    <p:extLst>
      <p:ext uri="{BB962C8B-B14F-4D97-AF65-F5344CB8AC3E}">
        <p14:creationId xmlns:p14="http://schemas.microsoft.com/office/powerpoint/2010/main" val="4213401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34</a:t>
            </a:fld>
            <a:endParaRPr lang="fr-FR" dirty="0"/>
          </a:p>
        </p:txBody>
      </p:sp>
    </p:spTree>
    <p:extLst>
      <p:ext uri="{BB962C8B-B14F-4D97-AF65-F5344CB8AC3E}">
        <p14:creationId xmlns:p14="http://schemas.microsoft.com/office/powerpoint/2010/main" val="2689007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35</a:t>
            </a:fld>
            <a:endParaRPr lang="fr-FR" dirty="0"/>
          </a:p>
        </p:txBody>
      </p:sp>
    </p:spTree>
    <p:extLst>
      <p:ext uri="{BB962C8B-B14F-4D97-AF65-F5344CB8AC3E}">
        <p14:creationId xmlns:p14="http://schemas.microsoft.com/office/powerpoint/2010/main" val="234101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36</a:t>
            </a:fld>
            <a:endParaRPr lang="fr-FR" dirty="0"/>
          </a:p>
        </p:txBody>
      </p:sp>
    </p:spTree>
    <p:extLst>
      <p:ext uri="{BB962C8B-B14F-4D97-AF65-F5344CB8AC3E}">
        <p14:creationId xmlns:p14="http://schemas.microsoft.com/office/powerpoint/2010/main" val="567723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37</a:t>
            </a:fld>
            <a:endParaRPr lang="fr-FR" dirty="0"/>
          </a:p>
        </p:txBody>
      </p:sp>
    </p:spTree>
    <p:extLst>
      <p:ext uri="{BB962C8B-B14F-4D97-AF65-F5344CB8AC3E}">
        <p14:creationId xmlns:p14="http://schemas.microsoft.com/office/powerpoint/2010/main" val="758970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38</a:t>
            </a:fld>
            <a:endParaRPr lang="fr-FR" dirty="0"/>
          </a:p>
        </p:txBody>
      </p:sp>
    </p:spTree>
    <p:extLst>
      <p:ext uri="{BB962C8B-B14F-4D97-AF65-F5344CB8AC3E}">
        <p14:creationId xmlns:p14="http://schemas.microsoft.com/office/powerpoint/2010/main" val="3411041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39</a:t>
            </a:fld>
            <a:endParaRPr lang="fr-FR" dirty="0"/>
          </a:p>
        </p:txBody>
      </p:sp>
    </p:spTree>
    <p:extLst>
      <p:ext uri="{BB962C8B-B14F-4D97-AF65-F5344CB8AC3E}">
        <p14:creationId xmlns:p14="http://schemas.microsoft.com/office/powerpoint/2010/main" val="579768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40</a:t>
            </a:fld>
            <a:endParaRPr lang="fr-FR" dirty="0"/>
          </a:p>
        </p:txBody>
      </p:sp>
    </p:spTree>
    <p:extLst>
      <p:ext uri="{BB962C8B-B14F-4D97-AF65-F5344CB8AC3E}">
        <p14:creationId xmlns:p14="http://schemas.microsoft.com/office/powerpoint/2010/main" val="80229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a:t>
            </a:fld>
            <a:endParaRPr lang="fr-FR" dirty="0"/>
          </a:p>
        </p:txBody>
      </p:sp>
    </p:spTree>
    <p:extLst>
      <p:ext uri="{BB962C8B-B14F-4D97-AF65-F5344CB8AC3E}">
        <p14:creationId xmlns:p14="http://schemas.microsoft.com/office/powerpoint/2010/main" val="2581737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41</a:t>
            </a:fld>
            <a:endParaRPr lang="fr-FR" dirty="0"/>
          </a:p>
        </p:txBody>
      </p:sp>
    </p:spTree>
    <p:extLst>
      <p:ext uri="{BB962C8B-B14F-4D97-AF65-F5344CB8AC3E}">
        <p14:creationId xmlns:p14="http://schemas.microsoft.com/office/powerpoint/2010/main" val="337866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42</a:t>
            </a:fld>
            <a:endParaRPr lang="fr-FR" dirty="0"/>
          </a:p>
        </p:txBody>
      </p:sp>
    </p:spTree>
    <p:extLst>
      <p:ext uri="{BB962C8B-B14F-4D97-AF65-F5344CB8AC3E}">
        <p14:creationId xmlns:p14="http://schemas.microsoft.com/office/powerpoint/2010/main" val="2588258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43</a:t>
            </a:fld>
            <a:endParaRPr lang="fr-FR" dirty="0"/>
          </a:p>
        </p:txBody>
      </p:sp>
    </p:spTree>
    <p:extLst>
      <p:ext uri="{BB962C8B-B14F-4D97-AF65-F5344CB8AC3E}">
        <p14:creationId xmlns:p14="http://schemas.microsoft.com/office/powerpoint/2010/main" val="4074565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44</a:t>
            </a:fld>
            <a:endParaRPr lang="fr-FR" dirty="0"/>
          </a:p>
        </p:txBody>
      </p:sp>
    </p:spTree>
    <p:extLst>
      <p:ext uri="{BB962C8B-B14F-4D97-AF65-F5344CB8AC3E}">
        <p14:creationId xmlns:p14="http://schemas.microsoft.com/office/powerpoint/2010/main" val="209802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45</a:t>
            </a:fld>
            <a:endParaRPr lang="fr-FR" dirty="0"/>
          </a:p>
        </p:txBody>
      </p:sp>
    </p:spTree>
    <p:extLst>
      <p:ext uri="{BB962C8B-B14F-4D97-AF65-F5344CB8AC3E}">
        <p14:creationId xmlns:p14="http://schemas.microsoft.com/office/powerpoint/2010/main" val="1657848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46</a:t>
            </a:fld>
            <a:endParaRPr lang="fr-FR" dirty="0"/>
          </a:p>
        </p:txBody>
      </p:sp>
    </p:spTree>
    <p:extLst>
      <p:ext uri="{BB962C8B-B14F-4D97-AF65-F5344CB8AC3E}">
        <p14:creationId xmlns:p14="http://schemas.microsoft.com/office/powerpoint/2010/main" val="2410717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47</a:t>
            </a:fld>
            <a:endParaRPr lang="fr-FR" dirty="0"/>
          </a:p>
        </p:txBody>
      </p:sp>
    </p:spTree>
    <p:extLst>
      <p:ext uri="{BB962C8B-B14F-4D97-AF65-F5344CB8AC3E}">
        <p14:creationId xmlns:p14="http://schemas.microsoft.com/office/powerpoint/2010/main" val="39638578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50</a:t>
            </a:fld>
            <a:endParaRPr lang="fr-FR" dirty="0"/>
          </a:p>
        </p:txBody>
      </p:sp>
    </p:spTree>
    <p:extLst>
      <p:ext uri="{BB962C8B-B14F-4D97-AF65-F5344CB8AC3E}">
        <p14:creationId xmlns:p14="http://schemas.microsoft.com/office/powerpoint/2010/main" val="308730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ebdings" panose="05030102010509060703" pitchFamily="18"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5</a:t>
            </a:fld>
            <a:endParaRPr lang="fr-FR" dirty="0"/>
          </a:p>
        </p:txBody>
      </p:sp>
    </p:spTree>
    <p:extLst>
      <p:ext uri="{BB962C8B-B14F-4D97-AF65-F5344CB8AC3E}">
        <p14:creationId xmlns:p14="http://schemas.microsoft.com/office/powerpoint/2010/main" val="214871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6</a:t>
            </a:fld>
            <a:endParaRPr lang="fr-FR" dirty="0"/>
          </a:p>
        </p:txBody>
      </p:sp>
    </p:spTree>
    <p:extLst>
      <p:ext uri="{BB962C8B-B14F-4D97-AF65-F5344CB8AC3E}">
        <p14:creationId xmlns:p14="http://schemas.microsoft.com/office/powerpoint/2010/main" val="231548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7</a:t>
            </a:fld>
            <a:endParaRPr lang="fr-FR" dirty="0"/>
          </a:p>
        </p:txBody>
      </p:sp>
    </p:spTree>
    <p:extLst>
      <p:ext uri="{BB962C8B-B14F-4D97-AF65-F5344CB8AC3E}">
        <p14:creationId xmlns:p14="http://schemas.microsoft.com/office/powerpoint/2010/main" val="2383461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8</a:t>
            </a:fld>
            <a:endParaRPr lang="fr-FR" dirty="0"/>
          </a:p>
        </p:txBody>
      </p:sp>
    </p:spTree>
    <p:extLst>
      <p:ext uri="{BB962C8B-B14F-4D97-AF65-F5344CB8AC3E}">
        <p14:creationId xmlns:p14="http://schemas.microsoft.com/office/powerpoint/2010/main" val="53697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9</a:t>
            </a:fld>
            <a:endParaRPr lang="fr-FR" dirty="0"/>
          </a:p>
        </p:txBody>
      </p:sp>
    </p:spTree>
    <p:extLst>
      <p:ext uri="{BB962C8B-B14F-4D97-AF65-F5344CB8AC3E}">
        <p14:creationId xmlns:p14="http://schemas.microsoft.com/office/powerpoint/2010/main" val="2151044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principal">
    <p:spTree>
      <p:nvGrpSpPr>
        <p:cNvPr id="1" name=""/>
        <p:cNvGrpSpPr/>
        <p:nvPr/>
      </p:nvGrpSpPr>
      <p:grpSpPr>
        <a:xfrm>
          <a:off x="0" y="0"/>
          <a:ext cx="0" cy="0"/>
          <a:chOff x="0" y="0"/>
          <a:chExt cx="0" cy="0"/>
        </a:xfrm>
      </p:grpSpPr>
      <p:sp>
        <p:nvSpPr>
          <p:cNvPr id="7" name="Rectangle à coins arrondis 6"/>
          <p:cNvSpPr/>
          <p:nvPr userDrawn="1"/>
        </p:nvSpPr>
        <p:spPr>
          <a:xfrm>
            <a:off x="533400" y="381002"/>
            <a:ext cx="23317200" cy="110998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8" name="Rectangle à coins arrondis 7"/>
          <p:cNvSpPr/>
          <p:nvPr userDrawn="1"/>
        </p:nvSpPr>
        <p:spPr>
          <a:xfrm>
            <a:off x="533400" y="381002"/>
            <a:ext cx="23317200" cy="110998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2" name="Title 1"/>
          <p:cNvSpPr>
            <a:spLocks noGrp="1"/>
          </p:cNvSpPr>
          <p:nvPr>
            <p:ph type="ctrTitle"/>
          </p:nvPr>
        </p:nvSpPr>
        <p:spPr>
          <a:xfrm>
            <a:off x="9760016" y="3305128"/>
            <a:ext cx="11575983" cy="4290912"/>
          </a:xfrm>
          <a:prstGeom prst="rect">
            <a:avLst/>
          </a:prstGeom>
        </p:spPr>
        <p:txBody>
          <a:bodyPr anchor="b"/>
          <a:lstStyle>
            <a:lvl1pPr algn="l">
              <a:defRPr sz="12000">
                <a:solidFill>
                  <a:schemeClr val="bg1">
                    <a:lumMod val="95000"/>
                  </a:schemeClr>
                </a:solidFill>
              </a:defRPr>
            </a:lvl1pPr>
          </a:lstStyle>
          <a:p>
            <a:r>
              <a:rPr lang="fr-FR" smtClean="0"/>
              <a:t>Modifiez le style du titre</a:t>
            </a:r>
            <a:endParaRPr lang="en-US" dirty="0"/>
          </a:p>
        </p:txBody>
      </p:sp>
      <p:sp>
        <p:nvSpPr>
          <p:cNvPr id="3" name="Subtitle 2"/>
          <p:cNvSpPr>
            <a:spLocks noGrp="1"/>
          </p:cNvSpPr>
          <p:nvPr>
            <p:ph type="subTitle" idx="1"/>
          </p:nvPr>
        </p:nvSpPr>
        <p:spPr>
          <a:xfrm>
            <a:off x="9760016" y="7939448"/>
            <a:ext cx="11575983" cy="2576152"/>
          </a:xfrm>
          <a:prstGeom prst="rect">
            <a:avLst/>
          </a:prstGeom>
        </p:spPr>
        <p:txBody>
          <a:bodyPr/>
          <a:lstStyle>
            <a:lvl1pPr marL="0" indent="0" algn="l">
              <a:buNone/>
              <a:defRPr sz="4800">
                <a:solidFill>
                  <a:schemeClr val="bg1">
                    <a:lumMod val="9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Modifier le style des sous-titres du masque</a:t>
            </a:r>
            <a:endParaRPr lang="en-US" dirty="0"/>
          </a:p>
        </p:txBody>
      </p:sp>
      <p:sp>
        <p:nvSpPr>
          <p:cNvPr id="9" name="Rectangle 13"/>
          <p:cNvSpPr/>
          <p:nvPr userDrawn="1"/>
        </p:nvSpPr>
        <p:spPr>
          <a:xfrm>
            <a:off x="9760017" y="7717371"/>
            <a:ext cx="10750718" cy="91438"/>
          </a:xfrm>
          <a:custGeom>
            <a:avLst/>
            <a:gdLst>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42863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42863 w 5342021"/>
              <a:gd name="connsiteY4" fmla="*/ 0 h 45719"/>
              <a:gd name="connsiteX0" fmla="*/ 42863 w 5375359"/>
              <a:gd name="connsiteY0" fmla="*/ 0 h 45719"/>
              <a:gd name="connsiteX1" fmla="*/ 5375359 w 5375359"/>
              <a:gd name="connsiteY1" fmla="*/ 4762 h 45719"/>
              <a:gd name="connsiteX2" fmla="*/ 5342021 w 5375359"/>
              <a:gd name="connsiteY2" fmla="*/ 45719 h 45719"/>
              <a:gd name="connsiteX3" fmla="*/ 0 w 5375359"/>
              <a:gd name="connsiteY3" fmla="*/ 45719 h 45719"/>
              <a:gd name="connsiteX4" fmla="*/ 42863 w 5375359"/>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359" h="45719">
                <a:moveTo>
                  <a:pt x="42863" y="0"/>
                </a:moveTo>
                <a:lnTo>
                  <a:pt x="5375359" y="4762"/>
                </a:lnTo>
                <a:lnTo>
                  <a:pt x="5342021" y="45719"/>
                </a:lnTo>
                <a:lnTo>
                  <a:pt x="0" y="45719"/>
                </a:lnTo>
                <a:lnTo>
                  <a:pt x="42863" y="0"/>
                </a:lnTo>
                <a:close/>
              </a:path>
            </a:pathLst>
          </a:custGeom>
          <a:gradFill flip="none" rotWithShape="1">
            <a:gsLst>
              <a:gs pos="0">
                <a:srgbClr val="285C99"/>
              </a:gs>
              <a:gs pos="78000">
                <a:srgbClr val="285C99"/>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03989" y="11611441"/>
            <a:ext cx="2037210" cy="1882818"/>
          </a:xfrm>
          <a:prstGeom prst="rect">
            <a:avLst/>
          </a:prstGeom>
        </p:spPr>
      </p:pic>
      <p:pic>
        <p:nvPicPr>
          <p:cNvPr id="11" name="Imag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47292" y="12699754"/>
            <a:ext cx="3019608" cy="378968"/>
          </a:xfrm>
          <a:prstGeom prst="rect">
            <a:avLst/>
          </a:prstGeom>
        </p:spPr>
      </p:pic>
      <p:pic>
        <p:nvPicPr>
          <p:cNvPr id="12" name="Imag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6213" y="12614543"/>
            <a:ext cx="1062950" cy="549390"/>
          </a:xfrm>
          <a:prstGeom prst="rect">
            <a:avLst/>
          </a:prstGeom>
        </p:spPr>
      </p:pic>
    </p:spTree>
    <p:extLst>
      <p:ext uri="{BB962C8B-B14F-4D97-AF65-F5344CB8AC3E}">
        <p14:creationId xmlns:p14="http://schemas.microsoft.com/office/powerpoint/2010/main" val="28628745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userDrawn="1"/>
        </p:nvGrpSpPr>
        <p:grpSpPr>
          <a:xfrm>
            <a:off x="124305" y="12306828"/>
            <a:ext cx="1260000" cy="1260000"/>
            <a:chOff x="11254317" y="5942649"/>
            <a:chExt cx="630000" cy="630000"/>
          </a:xfrm>
        </p:grpSpPr>
        <p:sp>
          <p:nvSpPr>
            <p:cNvPr id="14"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2675465" y="12886262"/>
            <a:ext cx="21031201"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Composant XAML</a:t>
            </a:r>
            <a:endParaRPr lang="fr-FR" dirty="0"/>
          </a:p>
        </p:txBody>
      </p:sp>
      <p:sp>
        <p:nvSpPr>
          <p:cNvPr id="20"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166144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vide (PIP)">
    <p:bg>
      <p:bgPr>
        <a:solidFill>
          <a:srgbClr val="003A8D"/>
        </a:solidFill>
        <a:effectLst/>
      </p:bgPr>
    </p:bg>
    <p:spTree>
      <p:nvGrpSpPr>
        <p:cNvPr id="1" name=""/>
        <p:cNvGrpSpPr/>
        <p:nvPr/>
      </p:nvGrpSpPr>
      <p:grpSpPr>
        <a:xfrm>
          <a:off x="0" y="0"/>
          <a:ext cx="0" cy="0"/>
          <a:chOff x="0" y="0"/>
          <a:chExt cx="0" cy="0"/>
        </a:xfrm>
      </p:grpSpPr>
      <p:sp>
        <p:nvSpPr>
          <p:cNvPr id="9" name="Rectangle 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42000" cy="450851"/>
          </a:xfrm>
          <a:prstGeom prst="rect">
            <a:avLst/>
          </a:prstGeom>
        </p:spPr>
        <p:txBody>
          <a:bodyPr anchor="ctr"/>
          <a:lstStyle>
            <a:lvl1pPr>
              <a:defRPr lang="fr-FR" sz="1800" kern="1200" spc="300" dirty="0" smtClean="0">
                <a:solidFill>
                  <a:srgbClr val="003A8D"/>
                </a:solidFill>
                <a:latin typeface="Segoe UI" panose="020B0502040204020203" pitchFamily="34" charset="0"/>
                <a:ea typeface="+mn-ea"/>
                <a:cs typeface="Segoe UI" panose="020B0502040204020203" pitchFamily="34" charset="0"/>
              </a:defRPr>
            </a:lvl1pPr>
          </a:lstStyle>
          <a:p>
            <a:pPr algn="ctr"/>
            <a:r>
              <a:rPr lang="fr-FR" smtClean="0"/>
              <a:t>DEVWEBSPID - Composant XAML</a:t>
            </a:r>
            <a:endParaRPr lang="fr-FR" dirty="0"/>
          </a:p>
        </p:txBody>
      </p:sp>
      <p:sp>
        <p:nvSpPr>
          <p:cNvPr id="21"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3"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8"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6374199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itre fond bleu">
    <p:bg>
      <p:bgPr>
        <a:solidFill>
          <a:srgbClr val="003A8D"/>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baseline="0"/>
            </a:lvl1pPr>
          </a:lstStyle>
          <a:p>
            <a:r>
              <a:rPr lang="fr-FR" dirty="0" smtClean="0"/>
              <a:t>Cliquer sur l'icône pour insérer une image OU supprimer cette zone si non utilisée</a:t>
            </a:r>
            <a:endParaRPr lang="fr-FR" dirty="0"/>
          </a:p>
        </p:txBody>
      </p:sp>
      <p:sp>
        <p:nvSpPr>
          <p:cNvPr id="2" name="Titre 1"/>
          <p:cNvSpPr>
            <a:spLocks noGrp="1"/>
          </p:cNvSpPr>
          <p:nvPr>
            <p:ph type="title"/>
          </p:nvPr>
        </p:nvSpPr>
        <p:spPr>
          <a:xfrm>
            <a:off x="0" y="8720665"/>
            <a:ext cx="24384000" cy="2844804"/>
          </a:xfrm>
          <a:prstGeom prst="rect">
            <a:avLst/>
          </a:prstGeom>
          <a:solidFill>
            <a:srgbClr val="0C4392"/>
          </a:solidFill>
        </p:spPr>
        <p:txBody>
          <a:bodyPr anchor="ctr"/>
          <a:lstStyle>
            <a:lvl1pPr algn="ctr">
              <a:defRPr sz="12000">
                <a:solidFill>
                  <a:schemeClr val="bg1"/>
                </a:solidFill>
              </a:defRPr>
            </a:lvl1pPr>
          </a:lstStyle>
          <a:p>
            <a:r>
              <a:rPr lang="fr-FR" smtClean="0"/>
              <a:t>Modifiez le style du titre</a:t>
            </a:r>
            <a:endParaRPr lang="fr-FR" dirty="0"/>
          </a:p>
        </p:txBody>
      </p:sp>
    </p:spTree>
    <p:extLst>
      <p:ext uri="{BB962C8B-B14F-4D97-AF65-F5344CB8AC3E}">
        <p14:creationId xmlns:p14="http://schemas.microsoft.com/office/powerpoint/2010/main" val="4349745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itre fond blanc">
    <p:bg>
      <p:bgPr>
        <a:solidFill>
          <a:srgbClr val="003A8D"/>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4" name="Titre 1"/>
          <p:cNvSpPr>
            <a:spLocks noGrp="1"/>
          </p:cNvSpPr>
          <p:nvPr>
            <p:ph type="title"/>
          </p:nvPr>
        </p:nvSpPr>
        <p:spPr>
          <a:xfrm>
            <a:off x="0" y="8720665"/>
            <a:ext cx="24384000" cy="2844804"/>
          </a:xfrm>
          <a:prstGeom prst="rect">
            <a:avLst/>
          </a:prstGeom>
          <a:solidFill>
            <a:schemeClr val="bg1">
              <a:alpha val="95000"/>
            </a:schemeClr>
          </a:solidFill>
        </p:spPr>
        <p:txBody>
          <a:bodyPr anchor="ctr"/>
          <a:lstStyle>
            <a:lvl1pPr algn="ctr">
              <a:defRPr sz="12000">
                <a:solidFill>
                  <a:srgbClr val="003A8D"/>
                </a:solidFill>
              </a:defRPr>
            </a:lvl1pPr>
          </a:lstStyle>
          <a:p>
            <a:r>
              <a:rPr lang="fr-FR" smtClean="0"/>
              <a:t>Modifiez le style du titre</a:t>
            </a:r>
            <a:endParaRPr lang="fr-FR" dirty="0"/>
          </a:p>
        </p:txBody>
      </p:sp>
    </p:spTree>
    <p:extLst>
      <p:ext uri="{BB962C8B-B14F-4D97-AF65-F5344CB8AC3E}">
        <p14:creationId xmlns:p14="http://schemas.microsoft.com/office/powerpoint/2010/main" val="38390591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itre image">
    <p:bg>
      <p:bgPr>
        <a:solidFill>
          <a:srgbClr val="003A8D"/>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14524892"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2" name="Titre 1"/>
          <p:cNvSpPr>
            <a:spLocks noGrp="1"/>
          </p:cNvSpPr>
          <p:nvPr>
            <p:ph type="title"/>
          </p:nvPr>
        </p:nvSpPr>
        <p:spPr>
          <a:xfrm>
            <a:off x="15206134" y="2768601"/>
            <a:ext cx="8970432" cy="4724398"/>
          </a:xfrm>
          <a:prstGeom prst="rect">
            <a:avLst/>
          </a:prstGeom>
        </p:spPr>
        <p:txBody>
          <a:bodyPr anchor="b">
            <a:normAutofit/>
          </a:bodyPr>
          <a:lstStyle>
            <a:lvl1pPr algn="l">
              <a:defRPr sz="11000">
                <a:solidFill>
                  <a:schemeClr val="bg1"/>
                </a:solidFill>
              </a:defRPr>
            </a:lvl1pPr>
          </a:lstStyle>
          <a:p>
            <a:r>
              <a:rPr lang="fr-FR" smtClean="0"/>
              <a:t>Modifiez le style du titre</a:t>
            </a:r>
            <a:endParaRPr lang="fr-FR" dirty="0"/>
          </a:p>
        </p:txBody>
      </p:sp>
      <p:sp>
        <p:nvSpPr>
          <p:cNvPr id="5" name="Rectangle 4"/>
          <p:cNvSpPr/>
          <p:nvPr userDrawn="1"/>
        </p:nvSpPr>
        <p:spPr>
          <a:xfrm>
            <a:off x="18257691" y="7696200"/>
            <a:ext cx="5783408" cy="93785"/>
          </a:xfrm>
          <a:prstGeom prst="rect">
            <a:avLst/>
          </a:prstGeom>
          <a:solidFill>
            <a:schemeClr val="bg1">
              <a:alpha val="9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Tree>
    <p:extLst>
      <p:ext uri="{BB962C8B-B14F-4D97-AF65-F5344CB8AC3E}">
        <p14:creationId xmlns:p14="http://schemas.microsoft.com/office/powerpoint/2010/main" val="42758469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Composant XAML</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1643063" y="1737805"/>
            <a:ext cx="22063075" cy="705913"/>
          </a:xfrm>
          <a:prstGeom prst="rect">
            <a:avLst/>
          </a:prstGeom>
        </p:spPr>
        <p:txBody>
          <a:bodyPr/>
          <a:lstStyle>
            <a:lvl1pPr>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7680238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IP)">
    <p:bg>
      <p:bgPr>
        <a:solidFill>
          <a:srgbClr val="003A8D"/>
        </a:solidFill>
        <a:effectLst/>
      </p:bgPr>
    </p:bg>
    <p:spTree>
      <p:nvGrpSpPr>
        <p:cNvPr id="1" name=""/>
        <p:cNvGrpSpPr/>
        <p:nvPr/>
      </p:nvGrpSpPr>
      <p:grpSpPr>
        <a:xfrm>
          <a:off x="0" y="0"/>
          <a:ext cx="0" cy="0"/>
          <a:chOff x="0" y="0"/>
          <a:chExt cx="0" cy="0"/>
        </a:xfrm>
      </p:grpSpPr>
      <p:sp>
        <p:nvSpPr>
          <p:cNvPr id="15" name="Rectangle 14"/>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Composant XAML</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4"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5"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466519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contenu 2 colonnes">
    <p:bg>
      <p:bgPr>
        <a:solidFill>
          <a:srgbClr val="003A8D"/>
        </a:solidFill>
        <a:effectLst/>
      </p:bgPr>
    </p:bg>
    <p:spTree>
      <p:nvGrpSpPr>
        <p:cNvPr id="1" name=""/>
        <p:cNvGrpSpPr/>
        <p:nvPr/>
      </p:nvGrpSpPr>
      <p:grpSpPr>
        <a:xfrm>
          <a:off x="0" y="0"/>
          <a:ext cx="0" cy="0"/>
          <a:chOff x="0" y="0"/>
          <a:chExt cx="0" cy="0"/>
        </a:xfrm>
      </p:grpSpPr>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7" y="12886262"/>
            <a:ext cx="21031200"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Composant XAML</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0"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2"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2" name="Espace réservé du texte 3"/>
          <p:cNvSpPr>
            <a:spLocks noGrp="1"/>
          </p:cNvSpPr>
          <p:nvPr>
            <p:ph type="body" sz="quarter" idx="15"/>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649102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456"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contenu 2 colonnes (PIP)">
    <p:bg>
      <p:bgPr>
        <a:solidFill>
          <a:srgbClr val="003A8D"/>
        </a:solidFill>
        <a:effectLst/>
      </p:bgPr>
    </p:bg>
    <p:spTree>
      <p:nvGrpSpPr>
        <p:cNvPr id="1" name=""/>
        <p:cNvGrpSpPr/>
        <p:nvPr/>
      </p:nvGrpSpPr>
      <p:grpSpPr>
        <a:xfrm>
          <a:off x="0" y="0"/>
          <a:ext cx="0" cy="0"/>
          <a:chOff x="0" y="0"/>
          <a:chExt cx="0" cy="0"/>
        </a:xfrm>
      </p:grpSpPr>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Composant XAML</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6" name="Espace réservé du texte 5"/>
          <p:cNvSpPr>
            <a:spLocks noGrp="1"/>
          </p:cNvSpPr>
          <p:nvPr>
            <p:ph type="body" sz="quarter" idx="15"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0"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3" name="Espace réservé du texte 3"/>
          <p:cNvSpPr>
            <a:spLocks noGrp="1"/>
          </p:cNvSpPr>
          <p:nvPr>
            <p:ph type="body" sz="quarter" idx="16"/>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0744398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userDrawn="1">
          <p15:clr>
            <a:srgbClr val="FBAE40"/>
          </p15:clr>
        </p15:guide>
        <p15:guide id="2" pos="11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Composant XAML</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67281"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0387101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IP)">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Composant XAML</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83688"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1773878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
    <p:bg>
      <p:bgPr>
        <a:solidFill>
          <a:srgbClr val="003A8D"/>
        </a:solidFill>
        <a:effectLst/>
      </p:bgPr>
    </p:bg>
    <p:spTree>
      <p:nvGrpSpPr>
        <p:cNvPr id="1" name=""/>
        <p:cNvGrpSpPr/>
        <p:nvPr/>
      </p:nvGrpSpPr>
      <p:grpSpPr>
        <a:xfrm>
          <a:off x="0" y="0"/>
          <a:ext cx="0" cy="0"/>
          <a:chOff x="0" y="0"/>
          <a:chExt cx="0" cy="0"/>
        </a:xfrm>
      </p:grpSpPr>
      <p:grpSp>
        <p:nvGrpSpPr>
          <p:cNvPr id="16" name="Groupe 15"/>
          <p:cNvGrpSpPr/>
          <p:nvPr userDrawn="1"/>
        </p:nvGrpSpPr>
        <p:grpSpPr>
          <a:xfrm>
            <a:off x="124305" y="12306828"/>
            <a:ext cx="1260000" cy="1260000"/>
            <a:chOff x="11254317" y="5942649"/>
            <a:chExt cx="630000" cy="630000"/>
          </a:xfrm>
        </p:grpSpPr>
        <p:sp>
          <p:nvSpPr>
            <p:cNvPr id="17"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20" name="Espace réservé pour une image  19"/>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23"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4" name="Espace réservé du pied de page 4"/>
          <p:cNvSpPr>
            <a:spLocks noGrp="1"/>
          </p:cNvSpPr>
          <p:nvPr>
            <p:ph type="ftr" sz="quarter" idx="11"/>
          </p:nvPr>
        </p:nvSpPr>
        <p:spPr>
          <a:xfrm>
            <a:off x="9296399" y="12886262"/>
            <a:ext cx="14393333"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Composant XAML</a:t>
            </a:r>
            <a:endParaRPr lang="fr-FR" dirty="0"/>
          </a:p>
        </p:txBody>
      </p:sp>
      <p:sp>
        <p:nvSpPr>
          <p:cNvPr id="12"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5" name="Espace réservé du texte 5"/>
          <p:cNvSpPr>
            <a:spLocks noGrp="1"/>
          </p:cNvSpPr>
          <p:nvPr>
            <p:ph type="body" sz="quarter" idx="18"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6"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Tree>
    <p:extLst>
      <p:ext uri="{BB962C8B-B14F-4D97-AF65-F5344CB8AC3E}">
        <p14:creationId xmlns:p14="http://schemas.microsoft.com/office/powerpoint/2010/main" val="13949164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PIP)">
    <p:bg>
      <p:bgPr>
        <a:solidFill>
          <a:srgbClr val="003A8D"/>
        </a:solidFill>
        <a:effectLst/>
      </p:bgPr>
    </p:bg>
    <p:spTree>
      <p:nvGrpSpPr>
        <p:cNvPr id="1" name=""/>
        <p:cNvGrpSpPr/>
        <p:nvPr/>
      </p:nvGrpSpPr>
      <p:grpSpPr>
        <a:xfrm>
          <a:off x="0" y="0"/>
          <a:ext cx="0" cy="0"/>
          <a:chOff x="0" y="0"/>
          <a:chExt cx="0" cy="0"/>
        </a:xfrm>
      </p:grpSpPr>
      <p:sp>
        <p:nvSpPr>
          <p:cNvPr id="19" name="Rectangle 1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35" name="Groupe 34"/>
          <p:cNvGrpSpPr/>
          <p:nvPr userDrawn="1"/>
        </p:nvGrpSpPr>
        <p:grpSpPr>
          <a:xfrm>
            <a:off x="124305" y="12306828"/>
            <a:ext cx="1260000" cy="1260000"/>
            <a:chOff x="11254317" y="5942649"/>
            <a:chExt cx="630000" cy="630000"/>
          </a:xfrm>
        </p:grpSpPr>
        <p:sp>
          <p:nvSpPr>
            <p:cNvPr id="36"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37" name="Imag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54" name="Espace réservé pour une image  53"/>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55"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56" name="Espace réservé du pied de page 4"/>
          <p:cNvSpPr>
            <a:spLocks noGrp="1"/>
          </p:cNvSpPr>
          <p:nvPr>
            <p:ph type="ftr" sz="quarter" idx="11"/>
          </p:nvPr>
        </p:nvSpPr>
        <p:spPr>
          <a:xfrm>
            <a:off x="9296399" y="12886262"/>
            <a:ext cx="14528802"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Composant XAML</a:t>
            </a:r>
            <a:endParaRPr lang="fr-FR" dirty="0"/>
          </a:p>
        </p:txBody>
      </p:sp>
      <p:sp>
        <p:nvSpPr>
          <p:cNvPr id="16"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8"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11608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userDrawn="1"/>
        </p:nvSpPr>
        <p:spPr>
          <a:xfrm>
            <a:off x="254000" y="203200"/>
            <a:ext cx="23892934" cy="13278963"/>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4" name="Espace réservé du pied de page 4"/>
          <p:cNvSpPr>
            <a:spLocks noGrp="1"/>
          </p:cNvSpPr>
          <p:nvPr>
            <p:ph type="ftr" sz="quarter" idx="3"/>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Composant XAML</a:t>
            </a:r>
            <a:endParaRPr lang="fr-FR" dirty="0"/>
          </a:p>
        </p:txBody>
      </p:sp>
      <p:sp>
        <p:nvSpPr>
          <p:cNvPr id="5" name="Espace réservé du numéro de diapositive 5"/>
          <p:cNvSpPr>
            <a:spLocks noGrp="1"/>
          </p:cNvSpPr>
          <p:nvPr>
            <p:ph type="sldNum" sz="quarter" idx="4"/>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spTree>
    <p:extLst>
      <p:ext uri="{BB962C8B-B14F-4D97-AF65-F5344CB8AC3E}">
        <p14:creationId xmlns:p14="http://schemas.microsoft.com/office/powerpoint/2010/main" val="15497144"/>
      </p:ext>
    </p:extLst>
  </p:cSld>
  <p:clrMap bg1="lt1" tx1="dk1" bg2="lt2" tx2="dk2" accent1="accent1" accent2="accent2" accent3="accent3" accent4="accent4" accent5="accent5" accent6="accent6" hlink="hlink" folHlink="folHlink"/>
  <p:sldLayoutIdLst>
    <p:sldLayoutId id="2147483695" r:id="rId1"/>
    <p:sldLayoutId id="2147483742" r:id="rId2"/>
    <p:sldLayoutId id="2147483732" r:id="rId3"/>
    <p:sldLayoutId id="2147483745" r:id="rId4"/>
    <p:sldLayoutId id="2147483733" r:id="rId5"/>
    <p:sldLayoutId id="2147483748" r:id="rId6"/>
    <p:sldLayoutId id="2147483747" r:id="rId7"/>
    <p:sldLayoutId id="2147483734" r:id="rId8"/>
    <p:sldLayoutId id="2147483744" r:id="rId9"/>
    <p:sldLayoutId id="2147483736" r:id="rId10"/>
    <p:sldLayoutId id="2147483737" r:id="rId11"/>
    <p:sldLayoutId id="2147483739" r:id="rId12"/>
    <p:sldLayoutId id="2147483746" r:id="rId13"/>
    <p:sldLayoutId id="2147483749" r:id="rId14"/>
  </p:sldLayoutIdLst>
  <p:timing>
    <p:tnLst>
      <p:par>
        <p:cTn id="1" dur="indefinite" restart="never" nodeType="tmRoot"/>
      </p:par>
    </p:tnLst>
  </p:timing>
  <p:hf hdr="0" dt="0"/>
  <p:txStyles>
    <p:titleStyle>
      <a:lvl1pPr algn="l" defTabSz="1828800" rtl="0" eaLnBrk="1" latinLnBrk="0" hangingPunct="1">
        <a:lnSpc>
          <a:spcPct val="90000"/>
        </a:lnSpc>
        <a:spcBef>
          <a:spcPct val="0"/>
        </a:spcBef>
        <a:buNone/>
        <a:defRPr sz="66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booster-si.cm-cic.fr/ddoc/?_pid=EditorialPage&amp;k_docId=581&amp;k_version=22000&amp;k_anchor=TP3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lib-si.cm-cic.fr/?mnc=SRVIPX&amp;typ=VIEWDOC&amp;par=CodeObjet:0990053306;CodeSitePixis:99;Fede:11;Banque:10278;Guichet:00111" TargetMode="External"/><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vbooster-si.cm-cic.fr/ddoc/?_pid=EditorialPage&amp;k_docId=581&amp;k_version=22000&amp;k_anchor=TP33" TargetMode="External"/><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booster-si.cm-cic.fr/ddoc/?_pid=EditorialPage&amp;k_docId=581&amp;k_version=22000&amp;k_anchor=TP34" TargetMode="External"/><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2.png"/><Relationship Id="rId10" Type="http://schemas.openxmlformats.org/officeDocument/2006/relationships/image" Target="../media/image69.png"/><Relationship Id="rId4" Type="http://schemas.openxmlformats.org/officeDocument/2006/relationships/hyperlink" Target="https://devbooster-si.cm-cic.fr/ddoc/?_pid=EditorialPage&amp;k_docId=581&amp;k_version=22000&amp;k_anchor=TP35" TargetMode="Externa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devbooster-si.cm-cic.fr/ddoc/?_pid=EditorialPage&amp;k_docId=581&amp;k_version=22000&amp;k_anchor=TP3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 r="10"/>
          <a:stretch>
            <a:fillRect/>
          </a:stretch>
        </p:blipFill>
        <p:spPr/>
      </p:pic>
      <p:sp>
        <p:nvSpPr>
          <p:cNvPr id="3" name="Titre 2"/>
          <p:cNvSpPr>
            <a:spLocks noGrp="1"/>
          </p:cNvSpPr>
          <p:nvPr>
            <p:ph type="title"/>
          </p:nvPr>
        </p:nvSpPr>
        <p:spPr/>
        <p:txBody>
          <a:bodyPr/>
          <a:lstStyle/>
          <a:p>
            <a:r>
              <a:rPr lang="fr-FR" dirty="0" smtClean="0"/>
              <a:t>Composants XAML pour SPID</a:t>
            </a:r>
            <a:endParaRPr lang="fr-FR" dirty="0"/>
          </a:p>
        </p:txBody>
      </p:sp>
    </p:spTree>
    <p:extLst>
      <p:ext uri="{BB962C8B-B14F-4D97-AF65-F5344CB8AC3E}">
        <p14:creationId xmlns:p14="http://schemas.microsoft.com/office/powerpoint/2010/main" val="19082731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Prise en main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10</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Réponses</a:t>
            </a:r>
            <a:endParaRPr lang="fr-FR" dirty="0"/>
          </a:p>
        </p:txBody>
      </p:sp>
      <p:graphicFrame>
        <p:nvGraphicFramePr>
          <p:cNvPr id="10" name="Tableau 9"/>
          <p:cNvGraphicFramePr>
            <a:graphicFrameLocks noGrp="1"/>
          </p:cNvGraphicFramePr>
          <p:nvPr>
            <p:extLst>
              <p:ext uri="{D42A27DB-BD31-4B8C-83A1-F6EECF244321}">
                <p14:modId xmlns:p14="http://schemas.microsoft.com/office/powerpoint/2010/main" val="3886186881"/>
              </p:ext>
            </p:extLst>
          </p:nvPr>
        </p:nvGraphicFramePr>
        <p:xfrm>
          <a:off x="4744225" y="3981811"/>
          <a:ext cx="16256000" cy="5120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943709838"/>
                    </a:ext>
                  </a:extLst>
                </a:gridCol>
                <a:gridCol w="8128000">
                  <a:extLst>
                    <a:ext uri="{9D8B030D-6E8A-4147-A177-3AD203B41FA5}">
                      <a16:colId xmlns:a16="http://schemas.microsoft.com/office/drawing/2014/main" val="430609334"/>
                    </a:ext>
                  </a:extLst>
                </a:gridCol>
              </a:tblGrid>
              <a:tr h="370840">
                <a:tc>
                  <a:txBody>
                    <a:bodyPr/>
                    <a:lstStyle/>
                    <a:p>
                      <a:r>
                        <a:rPr lang="fr-FR" dirty="0" smtClean="0"/>
                        <a:t>Page</a:t>
                      </a:r>
                      <a:endParaRPr lang="fr-FR" dirty="0"/>
                    </a:p>
                  </a:txBody>
                  <a:tcPr/>
                </a:tc>
                <a:tc>
                  <a:txBody>
                    <a:bodyPr/>
                    <a:lstStyle/>
                    <a:p>
                      <a:r>
                        <a:rPr lang="fr-FR" dirty="0" smtClean="0"/>
                        <a:t>Bloc ou groupe</a:t>
                      </a:r>
                      <a:endParaRPr lang="fr-FR" dirty="0"/>
                    </a:p>
                  </a:txBody>
                  <a:tcPr/>
                </a:tc>
                <a:extLst>
                  <a:ext uri="{0D108BD9-81ED-4DB2-BD59-A6C34878D82A}">
                    <a16:rowId xmlns:a16="http://schemas.microsoft.com/office/drawing/2014/main" val="3496068611"/>
                  </a:ext>
                </a:extLst>
              </a:tr>
              <a:tr h="370840">
                <a:tc>
                  <a:txBody>
                    <a:bodyPr/>
                    <a:lstStyle/>
                    <a:p>
                      <a:r>
                        <a:rPr lang="fr-FR" dirty="0" err="1" smtClean="0"/>
                        <a:t>spid:DetailPage</a:t>
                      </a:r>
                      <a:endParaRPr lang="fr-FR" dirty="0"/>
                    </a:p>
                  </a:txBody>
                  <a:tcPr/>
                </a:tc>
                <a:tc>
                  <a:txBody>
                    <a:bodyPr/>
                    <a:lstStyle/>
                    <a:p>
                      <a:r>
                        <a:rPr lang="fr-FR" dirty="0" err="1" smtClean="0"/>
                        <a:t>spid:FunctionBlock</a:t>
                      </a:r>
                      <a:endParaRPr lang="fr-FR" dirty="0"/>
                    </a:p>
                  </a:txBody>
                  <a:tcPr/>
                </a:tc>
                <a:extLst>
                  <a:ext uri="{0D108BD9-81ED-4DB2-BD59-A6C34878D82A}">
                    <a16:rowId xmlns:a16="http://schemas.microsoft.com/office/drawing/2014/main" val="2293251954"/>
                  </a:ext>
                </a:extLst>
              </a:tr>
              <a:tr h="370840">
                <a:tc>
                  <a:txBody>
                    <a:bodyPr/>
                    <a:lstStyle/>
                    <a:p>
                      <a:r>
                        <a:rPr lang="fr-FR" dirty="0" err="1" smtClean="0"/>
                        <a:t>spid:FormPage</a:t>
                      </a:r>
                      <a:endParaRPr lang="fr-FR" dirty="0"/>
                    </a:p>
                  </a:txBody>
                  <a:tcPr/>
                </a:tc>
                <a:tc>
                  <a:txBody>
                    <a:bodyPr/>
                    <a:lstStyle/>
                    <a:p>
                      <a:r>
                        <a:rPr lang="fr-FR" dirty="0" err="1" smtClean="0"/>
                        <a:t>spid:FormBlock</a:t>
                      </a:r>
                      <a:endParaRPr lang="fr-FR" dirty="0"/>
                    </a:p>
                  </a:txBody>
                  <a:tcPr/>
                </a:tc>
                <a:extLst>
                  <a:ext uri="{0D108BD9-81ED-4DB2-BD59-A6C34878D82A}">
                    <a16:rowId xmlns:a16="http://schemas.microsoft.com/office/drawing/2014/main" val="3635727917"/>
                  </a:ext>
                </a:extLst>
              </a:tr>
              <a:tr h="370840">
                <a:tc>
                  <a:txBody>
                    <a:bodyPr/>
                    <a:lstStyle/>
                    <a:p>
                      <a:r>
                        <a:rPr lang="fr-FR" dirty="0" err="1" smtClean="0"/>
                        <a:t>spid:ListPage</a:t>
                      </a:r>
                      <a:endParaRPr lang="fr-FR" dirty="0"/>
                    </a:p>
                  </a:txBody>
                  <a:tcPr/>
                </a:tc>
                <a:tc>
                  <a:txBody>
                    <a:bodyPr/>
                    <a:lstStyle/>
                    <a:p>
                      <a:r>
                        <a:rPr lang="fr-FR" dirty="0" err="1" smtClean="0"/>
                        <a:t>spid:ItemsGroup</a:t>
                      </a:r>
                      <a:endParaRPr lang="fr-FR" dirty="0"/>
                    </a:p>
                  </a:txBody>
                  <a:tcPr/>
                </a:tc>
                <a:extLst>
                  <a:ext uri="{0D108BD9-81ED-4DB2-BD59-A6C34878D82A}">
                    <a16:rowId xmlns:a16="http://schemas.microsoft.com/office/drawing/2014/main" val="2872653183"/>
                  </a:ext>
                </a:extLst>
              </a:tr>
              <a:tr h="370840">
                <a:tc>
                  <a:txBody>
                    <a:bodyPr/>
                    <a:lstStyle/>
                    <a:p>
                      <a:r>
                        <a:rPr lang="fr-FR" dirty="0" err="1" smtClean="0"/>
                        <a:t>spid:SelectionListPage</a:t>
                      </a:r>
                      <a:endParaRPr lang="fr-FR" dirty="0"/>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fr-FR" dirty="0" err="1" smtClean="0"/>
                        <a:t>spid:SelectableItemsGroup</a:t>
                      </a:r>
                      <a:endParaRPr lang="fr-FR" dirty="0" smtClean="0"/>
                    </a:p>
                  </a:txBody>
                  <a:tcPr/>
                </a:tc>
                <a:extLst>
                  <a:ext uri="{0D108BD9-81ED-4DB2-BD59-A6C34878D82A}">
                    <a16:rowId xmlns:a16="http://schemas.microsoft.com/office/drawing/2014/main" val="4006299325"/>
                  </a:ext>
                </a:extLst>
              </a:tr>
              <a:tr h="370840">
                <a:tc>
                  <a:txBody>
                    <a:bodyPr/>
                    <a:lstStyle/>
                    <a:p>
                      <a:r>
                        <a:rPr lang="fr-FR" dirty="0" err="1" smtClean="0"/>
                        <a:t>spid:MenuPage</a:t>
                      </a:r>
                      <a:endParaRPr lang="fr-FR" dirty="0"/>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fr-FR" dirty="0" err="1" smtClean="0"/>
                        <a:t>spid:MenuItemsGroup</a:t>
                      </a:r>
                      <a:endParaRPr lang="fr-FR" dirty="0" smtClean="0"/>
                    </a:p>
                  </a:txBody>
                  <a:tcPr/>
                </a:tc>
                <a:extLst>
                  <a:ext uri="{0D108BD9-81ED-4DB2-BD59-A6C34878D82A}">
                    <a16:rowId xmlns:a16="http://schemas.microsoft.com/office/drawing/2014/main" val="566496483"/>
                  </a:ext>
                </a:extLst>
              </a:tr>
              <a:tr h="370840">
                <a:tc>
                  <a:txBody>
                    <a:bodyPr/>
                    <a:lstStyle/>
                    <a:p>
                      <a:r>
                        <a:rPr lang="fr-FR" dirty="0" err="1" smtClean="0"/>
                        <a:t>spid:WebViewPage</a:t>
                      </a:r>
                      <a:endParaRPr lang="fr-FR" dirty="0"/>
                    </a:p>
                  </a:txBody>
                  <a:tcPr/>
                </a:tc>
                <a:tc>
                  <a:txBody>
                    <a:bodyPr/>
                    <a:lstStyle/>
                    <a:p>
                      <a:r>
                        <a:rPr lang="fr-FR" dirty="0" smtClean="0"/>
                        <a:t>(aucun)</a:t>
                      </a:r>
                      <a:endParaRPr lang="fr-FR" dirty="0"/>
                    </a:p>
                  </a:txBody>
                  <a:tcPr/>
                </a:tc>
                <a:extLst>
                  <a:ext uri="{0D108BD9-81ED-4DB2-BD59-A6C34878D82A}">
                    <a16:rowId xmlns:a16="http://schemas.microsoft.com/office/drawing/2014/main" val="1435514718"/>
                  </a:ext>
                </a:extLst>
              </a:tr>
              <a:tr h="370840">
                <a:tc>
                  <a:txBody>
                    <a:bodyPr/>
                    <a:lstStyle/>
                    <a:p>
                      <a:r>
                        <a:rPr lang="fr-FR" dirty="0" err="1" smtClean="0"/>
                        <a:t>spid:TabsListPage</a:t>
                      </a:r>
                      <a:endParaRPr lang="fr-FR" dirty="0"/>
                    </a:p>
                  </a:txBody>
                  <a:tcPr/>
                </a:tc>
                <a:tc>
                  <a:txBody>
                    <a:bodyPr/>
                    <a:lstStyle/>
                    <a:p>
                      <a:r>
                        <a:rPr lang="fr-FR" dirty="0" smtClean="0"/>
                        <a:t>(aucun)</a:t>
                      </a:r>
                      <a:endParaRPr lang="fr-FR" dirty="0"/>
                    </a:p>
                  </a:txBody>
                  <a:tcPr/>
                </a:tc>
                <a:extLst>
                  <a:ext uri="{0D108BD9-81ED-4DB2-BD59-A6C34878D82A}">
                    <a16:rowId xmlns:a16="http://schemas.microsoft.com/office/drawing/2014/main" val="1197703607"/>
                  </a:ext>
                </a:extLst>
              </a:tr>
            </a:tbl>
          </a:graphicData>
        </a:graphic>
      </p:graphicFrame>
    </p:spTree>
    <p:extLst>
      <p:ext uri="{BB962C8B-B14F-4D97-AF65-F5344CB8AC3E}">
        <p14:creationId xmlns:p14="http://schemas.microsoft.com/office/powerpoint/2010/main" val="12342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10" name="Titre 9"/>
          <p:cNvSpPr>
            <a:spLocks noGrp="1"/>
          </p:cNvSpPr>
          <p:nvPr>
            <p:ph type="title"/>
          </p:nvPr>
        </p:nvSpPr>
        <p:spPr/>
        <p:txBody>
          <a:bodyPr/>
          <a:lstStyle/>
          <a:p>
            <a:r>
              <a:rPr lang="fr-FR" dirty="0" smtClean="0"/>
              <a:t>Consultation</a:t>
            </a:r>
            <a:endParaRPr lang="fr-FR" dirty="0"/>
          </a:p>
        </p:txBody>
      </p:sp>
      <p:grpSp>
        <p:nvGrpSpPr>
          <p:cNvPr id="2" name="Groupe 1"/>
          <p:cNvGrpSpPr/>
          <p:nvPr/>
        </p:nvGrpSpPr>
        <p:grpSpPr>
          <a:xfrm>
            <a:off x="2716529" y="4406262"/>
            <a:ext cx="9079963" cy="4839338"/>
            <a:chOff x="2045970" y="4243702"/>
            <a:chExt cx="5508920" cy="2936083"/>
          </a:xfrm>
          <a:effectLst>
            <a:outerShdw blurRad="190500" dist="127000" dir="2700000" algn="tl" rotWithShape="0">
              <a:prstClr val="black">
                <a:alpha val="50000"/>
              </a:prstClr>
            </a:outerShdw>
          </a:effectLst>
        </p:grpSpPr>
        <p:sp>
          <p:nvSpPr>
            <p:cNvPr id="5" name="Rectangle 4"/>
            <p:cNvSpPr/>
            <p:nvPr/>
          </p:nvSpPr>
          <p:spPr>
            <a:xfrm>
              <a:off x="2045970" y="4243702"/>
              <a:ext cx="5508920" cy="118425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Consultation</a:t>
              </a:r>
              <a:endParaRPr lang="fr-FR" sz="6000" dirty="0">
                <a:solidFill>
                  <a:schemeClr val="bg1"/>
                </a:solidFill>
                <a:latin typeface="Segoe UI" panose="020B0502040204020203" pitchFamily="34" charset="0"/>
                <a:cs typeface="Segoe UI" panose="020B0502040204020203" pitchFamily="34" charset="0"/>
              </a:endParaRPr>
            </a:p>
          </p:txBody>
        </p:sp>
        <p:sp>
          <p:nvSpPr>
            <p:cNvPr id="6" name="Rectangle 5"/>
            <p:cNvSpPr/>
            <p:nvPr/>
          </p:nvSpPr>
          <p:spPr>
            <a:xfrm>
              <a:off x="2045970" y="5562916"/>
              <a:ext cx="2646780" cy="161686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Liste</a:t>
              </a:r>
              <a:endParaRPr lang="fr-FR" sz="6000" dirty="0">
                <a:solidFill>
                  <a:schemeClr val="bg1"/>
                </a:solidFill>
                <a:latin typeface="Segoe UI" panose="020B0502040204020203" pitchFamily="34" charset="0"/>
                <a:cs typeface="Segoe UI" panose="020B0502040204020203" pitchFamily="34" charset="0"/>
              </a:endParaRPr>
            </a:p>
          </p:txBody>
        </p:sp>
        <p:sp>
          <p:nvSpPr>
            <p:cNvPr id="7" name="Rectangle 6"/>
            <p:cNvSpPr/>
            <p:nvPr/>
          </p:nvSpPr>
          <p:spPr>
            <a:xfrm>
              <a:off x="4908110" y="5562916"/>
              <a:ext cx="2646780" cy="161686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Fiche</a:t>
              </a:r>
              <a:endParaRPr lang="fr-FR" sz="6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08063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liste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12</a:t>
            </a:fld>
            <a:endParaRPr lang="fr-FR" dirty="0"/>
          </a:p>
        </p:txBody>
      </p:sp>
      <p:sp>
        <p:nvSpPr>
          <p:cNvPr id="4" name="Espace réservé du texte 3"/>
          <p:cNvSpPr>
            <a:spLocks noGrp="1"/>
          </p:cNvSpPr>
          <p:nvPr>
            <p:ph type="body" sz="quarter" idx="13"/>
          </p:nvPr>
        </p:nvSpPr>
        <p:spPr/>
        <p:txBody>
          <a:bodyPr/>
          <a:lstStyle/>
          <a:p>
            <a:r>
              <a:rPr lang="fr-FR" dirty="0" smtClean="0"/>
              <a:t>Groupes / Ruptures</a:t>
            </a:r>
            <a:endParaRPr lang="fr-FR" dirty="0"/>
          </a:p>
        </p:txBody>
      </p:sp>
      <p:sp>
        <p:nvSpPr>
          <p:cNvPr id="6" name="Espace réservé du texte 5"/>
          <p:cNvSpPr>
            <a:spLocks noGrp="1"/>
          </p:cNvSpPr>
          <p:nvPr>
            <p:ph type="body" sz="quarter" idx="14"/>
          </p:nvPr>
        </p:nvSpPr>
        <p:spPr/>
        <p:txBody>
          <a:bodyPr/>
          <a:lstStyle/>
          <a:p>
            <a:r>
              <a:rPr lang="fr-FR" dirty="0"/>
              <a:t>&lt;</a:t>
            </a:r>
            <a:r>
              <a:rPr lang="fr-FR" dirty="0" err="1" smtClean="0"/>
              <a:t>spid:ListPage</a:t>
            </a:r>
            <a:r>
              <a:rPr lang="fr-FR" dirty="0" smtClean="0"/>
              <a:t>&gt; Quelles capacités propres à une page de liste ?</a:t>
            </a:r>
            <a:endParaRPr lang="fr-FR" dirty="0"/>
          </a:p>
        </p:txBody>
      </p:sp>
      <p:pic>
        <p:nvPicPr>
          <p:cNvPr id="7" name="Image 6"/>
          <p:cNvPicPr>
            <a:picLocks noChangeAspect="1"/>
          </p:cNvPicPr>
          <p:nvPr/>
        </p:nvPicPr>
        <p:blipFill>
          <a:blip r:embed="rId3"/>
          <a:stretch>
            <a:fillRect/>
          </a:stretch>
        </p:blipFill>
        <p:spPr>
          <a:xfrm>
            <a:off x="1793039" y="3901315"/>
            <a:ext cx="4391638" cy="6935168"/>
          </a:xfrm>
          <a:prstGeom prst="rect">
            <a:avLst/>
          </a:prstGeom>
        </p:spPr>
      </p:pic>
      <p:pic>
        <p:nvPicPr>
          <p:cNvPr id="9" name="Image 8"/>
          <p:cNvPicPr>
            <a:picLocks noChangeAspect="1"/>
          </p:cNvPicPr>
          <p:nvPr/>
        </p:nvPicPr>
        <p:blipFill rotWithShape="1">
          <a:blip r:embed="rId4"/>
          <a:srcRect l="331"/>
          <a:stretch/>
        </p:blipFill>
        <p:spPr>
          <a:xfrm>
            <a:off x="7353561" y="3901315"/>
            <a:ext cx="4386570" cy="6925642"/>
          </a:xfrm>
          <a:prstGeom prst="rect">
            <a:avLst/>
          </a:prstGeom>
        </p:spPr>
      </p:pic>
      <p:pic>
        <p:nvPicPr>
          <p:cNvPr id="10" name="Image 9"/>
          <p:cNvPicPr>
            <a:picLocks noChangeAspect="1"/>
          </p:cNvPicPr>
          <p:nvPr/>
        </p:nvPicPr>
        <p:blipFill rotWithShape="1">
          <a:blip r:embed="rId5"/>
          <a:srcRect l="223"/>
          <a:stretch/>
        </p:blipFill>
        <p:spPr>
          <a:xfrm>
            <a:off x="18314197" y="3920368"/>
            <a:ext cx="4391332" cy="6916115"/>
          </a:xfrm>
          <a:prstGeom prst="rect">
            <a:avLst/>
          </a:prstGeom>
        </p:spPr>
      </p:pic>
      <p:sp>
        <p:nvSpPr>
          <p:cNvPr id="11" name="Flèche vers le bas 10"/>
          <p:cNvSpPr/>
          <p:nvPr/>
        </p:nvSpPr>
        <p:spPr>
          <a:xfrm>
            <a:off x="20270377" y="4685211"/>
            <a:ext cx="478972" cy="798286"/>
          </a:xfrm>
          <a:prstGeom prst="downArrow">
            <a:avLst/>
          </a:prstGeom>
          <a:solidFill>
            <a:schemeClr val="accent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7293224" y="10096316"/>
            <a:ext cx="4465957" cy="73064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9907251" y="4505052"/>
            <a:ext cx="1295400" cy="1790700"/>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8" name="Image 17"/>
          <p:cNvPicPr>
            <a:picLocks noChangeAspect="1"/>
          </p:cNvPicPr>
          <p:nvPr/>
        </p:nvPicPr>
        <p:blipFill rotWithShape="1">
          <a:blip r:embed="rId6"/>
          <a:srcRect l="284" r="811"/>
          <a:stretch/>
        </p:blipFill>
        <p:spPr>
          <a:xfrm>
            <a:off x="12592051" y="3906078"/>
            <a:ext cx="4362450" cy="6944694"/>
          </a:xfrm>
          <a:prstGeom prst="rect">
            <a:avLst/>
          </a:prstGeom>
        </p:spPr>
      </p:pic>
      <p:pic>
        <p:nvPicPr>
          <p:cNvPr id="12" name="Image 11"/>
          <p:cNvPicPr>
            <a:picLocks noChangeAspect="1"/>
          </p:cNvPicPr>
          <p:nvPr/>
        </p:nvPicPr>
        <p:blipFill rotWithShape="1">
          <a:blip r:embed="rId7"/>
          <a:srcRect b="22205"/>
          <a:stretch/>
        </p:blipFill>
        <p:spPr>
          <a:xfrm>
            <a:off x="12599698" y="9802311"/>
            <a:ext cx="4401164" cy="4854216"/>
          </a:xfrm>
          <a:prstGeom prst="rect">
            <a:avLst/>
          </a:prstGeom>
        </p:spPr>
      </p:pic>
      <p:sp>
        <p:nvSpPr>
          <p:cNvPr id="14" name="Flèche vers le bas 13"/>
          <p:cNvSpPr/>
          <p:nvPr/>
        </p:nvSpPr>
        <p:spPr>
          <a:xfrm rot="10800000">
            <a:off x="14451467" y="6802726"/>
            <a:ext cx="478972" cy="798286"/>
          </a:xfrm>
          <a:prstGeom prst="downArrow">
            <a:avLst/>
          </a:prstGeom>
          <a:solidFill>
            <a:schemeClr val="accent6"/>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2465098" y="4685210"/>
            <a:ext cx="4670361" cy="5123031"/>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2465099" y="9802311"/>
            <a:ext cx="4670361" cy="4854216"/>
          </a:xfrm>
          <a:prstGeom prst="rect">
            <a:avLst/>
          </a:prstGeom>
          <a:solidFill>
            <a:schemeClr val="bg1">
              <a:alpha val="75000"/>
            </a:schemeClr>
          </a:solid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755879" y="5693115"/>
            <a:ext cx="4465957" cy="410919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755879" y="4600302"/>
            <a:ext cx="4465957" cy="109159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1755879" y="9802311"/>
            <a:ext cx="4465957" cy="109159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ZoneTexte 23"/>
          <p:cNvSpPr txBox="1"/>
          <p:nvPr/>
        </p:nvSpPr>
        <p:spPr>
          <a:xfrm>
            <a:off x="1628463" y="11196056"/>
            <a:ext cx="4593373" cy="707886"/>
          </a:xfrm>
          <a:prstGeom prst="rect">
            <a:avLst/>
          </a:prstGeom>
          <a:noFill/>
        </p:spPr>
        <p:txBody>
          <a:bodyPr wrap="none" rtlCol="0">
            <a:spAutoFit/>
          </a:bodyPr>
          <a:lstStyle/>
          <a:p>
            <a:pPr algn="ctr"/>
            <a:r>
              <a:rPr lang="fr-FR" sz="4000" dirty="0" smtClean="0">
                <a:solidFill>
                  <a:schemeClr val="accent2"/>
                </a:solidFill>
                <a:latin typeface="Segoe UI" panose="020B0502040204020203" pitchFamily="34" charset="0"/>
                <a:cs typeface="Segoe UI" panose="020B0502040204020203" pitchFamily="34" charset="0"/>
              </a:rPr>
              <a:t>&lt;</a:t>
            </a:r>
            <a:r>
              <a:rPr lang="fr-FR" sz="4000" dirty="0" err="1" smtClean="0">
                <a:solidFill>
                  <a:schemeClr val="accent2"/>
                </a:solidFill>
                <a:latin typeface="Segoe UI" panose="020B0502040204020203" pitchFamily="34" charset="0"/>
                <a:cs typeface="Segoe UI" panose="020B0502040204020203" pitchFamily="34" charset="0"/>
              </a:rPr>
              <a:t>spid:ItemsGroup</a:t>
            </a:r>
            <a:r>
              <a:rPr lang="fr-FR" sz="4000" dirty="0" smtClean="0">
                <a:solidFill>
                  <a:schemeClr val="accent2"/>
                </a:solidFill>
                <a:latin typeface="Segoe UI" panose="020B0502040204020203" pitchFamily="34" charset="0"/>
                <a:cs typeface="Segoe UI" panose="020B0502040204020203" pitchFamily="34" charset="0"/>
              </a:rPr>
              <a:t>&gt;</a:t>
            </a:r>
            <a:endParaRPr lang="fr-FR" sz="4000" dirty="0">
              <a:solidFill>
                <a:schemeClr val="accent2"/>
              </a:solidFill>
              <a:latin typeface="Segoe UI" panose="020B0502040204020203" pitchFamily="34" charset="0"/>
              <a:cs typeface="Segoe UI" panose="020B0502040204020203" pitchFamily="34" charset="0"/>
            </a:endParaRPr>
          </a:p>
        </p:txBody>
      </p:sp>
      <p:sp>
        <p:nvSpPr>
          <p:cNvPr id="25" name="ZoneTexte 24"/>
          <p:cNvSpPr txBox="1"/>
          <p:nvPr/>
        </p:nvSpPr>
        <p:spPr>
          <a:xfrm>
            <a:off x="7258141" y="11196056"/>
            <a:ext cx="4501040" cy="1323439"/>
          </a:xfrm>
          <a:prstGeom prst="rect">
            <a:avLst/>
          </a:prstGeom>
          <a:noFill/>
        </p:spPr>
        <p:txBody>
          <a:bodyPr wrap="none" rtlCol="0">
            <a:spAutoFit/>
          </a:bodyPr>
          <a:lstStyle/>
          <a:p>
            <a:pPr algn="ctr"/>
            <a:r>
              <a:rPr lang="fr-FR" sz="4000" dirty="0" err="1" smtClean="0">
                <a:solidFill>
                  <a:schemeClr val="accent5"/>
                </a:solidFill>
                <a:latin typeface="Segoe UI" panose="020B0502040204020203" pitchFamily="34" charset="0"/>
                <a:cs typeface="Segoe UI" panose="020B0502040204020203" pitchFamily="34" charset="0"/>
              </a:rPr>
              <a:t>MainLink</a:t>
            </a:r>
            <a:endParaRPr lang="fr-FR" sz="4000" dirty="0" smtClean="0">
              <a:solidFill>
                <a:schemeClr val="accent5"/>
              </a:solidFill>
              <a:latin typeface="Segoe UI" panose="020B0502040204020203" pitchFamily="34" charset="0"/>
              <a:cs typeface="Segoe UI" panose="020B0502040204020203" pitchFamily="34" charset="0"/>
            </a:endParaRPr>
          </a:p>
          <a:p>
            <a:r>
              <a:rPr lang="fr-FR" sz="4000" dirty="0">
                <a:solidFill>
                  <a:schemeClr val="accent5"/>
                </a:solidFill>
                <a:latin typeface="Segoe UI" panose="020B0502040204020203" pitchFamily="34" charset="0"/>
                <a:cs typeface="Segoe UI" panose="020B0502040204020203" pitchFamily="34" charset="0"/>
              </a:rPr>
              <a:t>&lt;</a:t>
            </a:r>
            <a:r>
              <a:rPr lang="fr-FR" sz="4000" dirty="0" err="1" smtClean="0">
                <a:solidFill>
                  <a:schemeClr val="accent5"/>
                </a:solidFill>
                <a:latin typeface="Segoe UI" panose="020B0502040204020203" pitchFamily="34" charset="0"/>
                <a:cs typeface="Segoe UI" panose="020B0502040204020203" pitchFamily="34" charset="0"/>
              </a:rPr>
              <a:t>spid:PageAction</a:t>
            </a:r>
            <a:r>
              <a:rPr lang="fr-FR" sz="4000" dirty="0" smtClean="0">
                <a:solidFill>
                  <a:schemeClr val="accent5"/>
                </a:solidFill>
                <a:latin typeface="Segoe UI" panose="020B0502040204020203" pitchFamily="34" charset="0"/>
                <a:cs typeface="Segoe UI" panose="020B0502040204020203" pitchFamily="34" charset="0"/>
              </a:rPr>
              <a:t>&gt;</a:t>
            </a:r>
          </a:p>
        </p:txBody>
      </p:sp>
      <p:sp>
        <p:nvSpPr>
          <p:cNvPr id="26" name="ZoneTexte 25"/>
          <p:cNvSpPr txBox="1"/>
          <p:nvPr/>
        </p:nvSpPr>
        <p:spPr>
          <a:xfrm>
            <a:off x="12484149" y="10560353"/>
            <a:ext cx="4701415" cy="707886"/>
          </a:xfrm>
          <a:prstGeom prst="rect">
            <a:avLst/>
          </a:prstGeom>
          <a:noFill/>
        </p:spPr>
        <p:txBody>
          <a:bodyPr wrap="none" rtlCol="0">
            <a:spAutoFit/>
          </a:bodyPr>
          <a:lstStyle/>
          <a:p>
            <a:r>
              <a:rPr lang="fr-FR" sz="4000" dirty="0" err="1" smtClean="0">
                <a:solidFill>
                  <a:schemeClr val="accent6"/>
                </a:solidFill>
                <a:latin typeface="Segoe UI" panose="020B0502040204020203" pitchFamily="34" charset="0"/>
                <a:cs typeface="Segoe UI" panose="020B0502040204020203" pitchFamily="34" charset="0"/>
              </a:rPr>
              <a:t>NextPageCommand</a:t>
            </a:r>
            <a:endParaRPr lang="fr-FR" sz="4000" dirty="0" smtClean="0">
              <a:solidFill>
                <a:schemeClr val="accent6"/>
              </a:solidFill>
              <a:latin typeface="Segoe UI" panose="020B0502040204020203" pitchFamily="34" charset="0"/>
              <a:cs typeface="Segoe UI" panose="020B0502040204020203" pitchFamily="34" charset="0"/>
            </a:endParaRPr>
          </a:p>
        </p:txBody>
      </p:sp>
      <p:sp>
        <p:nvSpPr>
          <p:cNvPr id="27" name="ZoneTexte 26"/>
          <p:cNvSpPr txBox="1"/>
          <p:nvPr/>
        </p:nvSpPr>
        <p:spPr>
          <a:xfrm>
            <a:off x="18450945" y="6607802"/>
            <a:ext cx="4208011" cy="707886"/>
          </a:xfrm>
          <a:prstGeom prst="rect">
            <a:avLst/>
          </a:prstGeom>
          <a:solidFill>
            <a:schemeClr val="bg1">
              <a:alpha val="75000"/>
            </a:schemeClr>
          </a:solidFill>
        </p:spPr>
        <p:txBody>
          <a:bodyPr wrap="none" rtlCol="0">
            <a:spAutoFit/>
          </a:bodyPr>
          <a:lstStyle/>
          <a:p>
            <a:r>
              <a:rPr lang="fr-FR" sz="4000" dirty="0" err="1" smtClean="0">
                <a:solidFill>
                  <a:schemeClr val="accent4"/>
                </a:solidFill>
                <a:latin typeface="Segoe UI" panose="020B0502040204020203" pitchFamily="34" charset="0"/>
                <a:cs typeface="Segoe UI" panose="020B0502040204020203" pitchFamily="34" charset="0"/>
              </a:rPr>
              <a:t>RefreshCommand</a:t>
            </a:r>
            <a:endParaRPr lang="fr-FR" sz="4000" dirty="0" smtClean="0">
              <a:solidFill>
                <a:schemeClr val="accent4"/>
              </a:solidFill>
              <a:latin typeface="Segoe UI" panose="020B0502040204020203" pitchFamily="34" charset="0"/>
              <a:cs typeface="Segoe UI" panose="020B0502040204020203" pitchFamily="34" charset="0"/>
            </a:endParaRPr>
          </a:p>
        </p:txBody>
      </p:sp>
      <p:sp>
        <p:nvSpPr>
          <p:cNvPr id="28" name="Espace réservé du texte 3"/>
          <p:cNvSpPr txBox="1">
            <a:spLocks/>
          </p:cNvSpPr>
          <p:nvPr/>
        </p:nvSpPr>
        <p:spPr>
          <a:xfrm>
            <a:off x="7353561" y="2995074"/>
            <a:ext cx="4541614" cy="798301"/>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Lien principal</a:t>
            </a:r>
            <a:endParaRPr lang="fr-FR" dirty="0"/>
          </a:p>
        </p:txBody>
      </p:sp>
      <p:sp>
        <p:nvSpPr>
          <p:cNvPr id="29" name="Espace réservé du texte 3"/>
          <p:cNvSpPr txBox="1">
            <a:spLocks/>
          </p:cNvSpPr>
          <p:nvPr/>
        </p:nvSpPr>
        <p:spPr>
          <a:xfrm>
            <a:off x="12564049" y="2995074"/>
            <a:ext cx="4541614" cy="798301"/>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Pagination</a:t>
            </a:r>
            <a:endParaRPr lang="fr-FR" dirty="0"/>
          </a:p>
        </p:txBody>
      </p:sp>
      <p:sp>
        <p:nvSpPr>
          <p:cNvPr id="30" name="Espace réservé du texte 3"/>
          <p:cNvSpPr txBox="1">
            <a:spLocks/>
          </p:cNvSpPr>
          <p:nvPr/>
        </p:nvSpPr>
        <p:spPr>
          <a:xfrm>
            <a:off x="18239056" y="2995074"/>
            <a:ext cx="4541614" cy="798301"/>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Rafraichissement</a:t>
            </a:r>
            <a:endParaRPr lang="fr-FR" dirty="0"/>
          </a:p>
        </p:txBody>
      </p:sp>
    </p:spTree>
    <p:extLst>
      <p:ext uri="{BB962C8B-B14F-4D97-AF65-F5344CB8AC3E}">
        <p14:creationId xmlns:p14="http://schemas.microsoft.com/office/powerpoint/2010/main" val="3289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5" grpId="0" animBg="1"/>
      <p:bldP spid="17" grpId="0" animBg="1"/>
      <p:bldP spid="14" grpId="0" animBg="1"/>
      <p:bldP spid="19" grpId="0" animBg="1"/>
      <p:bldP spid="16" grpId="0" animBg="1"/>
      <p:bldP spid="20" grpId="0" animBg="1"/>
      <p:bldP spid="21" grpId="0" animBg="1"/>
      <p:bldP spid="22" grpId="0" animBg="1"/>
      <p:bldP spid="24" grpId="0"/>
      <p:bldP spid="25" grpId="0"/>
      <p:bldP spid="26" grpId="0"/>
      <p:bldP spid="27" grpId="0" animBg="1"/>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texte 3"/>
          <p:cNvSpPr txBox="1">
            <a:spLocks/>
          </p:cNvSpPr>
          <p:nvPr/>
        </p:nvSpPr>
        <p:spPr>
          <a:xfrm>
            <a:off x="1793039" y="7399404"/>
            <a:ext cx="22063075" cy="4361132"/>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&lt;</a:t>
            </a:r>
            <a:r>
              <a:rPr lang="fr-FR" dirty="0" err="1" smtClean="0"/>
              <a:t>spid:ExtendedItem</a:t>
            </a:r>
            <a:r>
              <a:rPr lang="fr-FR" dirty="0" smtClean="0"/>
              <a:t>&gt;</a:t>
            </a:r>
            <a:endParaRPr lang="fr-FR" dirty="0"/>
          </a:p>
        </p:txBody>
      </p:sp>
      <p:sp>
        <p:nvSpPr>
          <p:cNvPr id="5" name="Titre 4"/>
          <p:cNvSpPr>
            <a:spLocks noGrp="1"/>
          </p:cNvSpPr>
          <p:nvPr>
            <p:ph type="title"/>
          </p:nvPr>
        </p:nvSpPr>
        <p:spPr/>
        <p:txBody>
          <a:bodyPr/>
          <a:lstStyle/>
          <a:p>
            <a:r>
              <a:rPr lang="fr-FR" dirty="0" smtClean="0"/>
              <a:t>Eléments de base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13</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spid:SimpleItem</a:t>
            </a:r>
            <a:r>
              <a:rPr lang="fr-FR" dirty="0" smtClean="0"/>
              <a:t>&gt;</a:t>
            </a:r>
          </a:p>
        </p:txBody>
      </p:sp>
      <p:sp>
        <p:nvSpPr>
          <p:cNvPr id="6" name="Espace réservé du texte 5"/>
          <p:cNvSpPr>
            <a:spLocks noGrp="1"/>
          </p:cNvSpPr>
          <p:nvPr>
            <p:ph type="body" sz="quarter" idx="14"/>
          </p:nvPr>
        </p:nvSpPr>
        <p:spPr/>
        <p:txBody>
          <a:bodyPr/>
          <a:lstStyle/>
          <a:p>
            <a:r>
              <a:rPr lang="fr-FR" dirty="0" smtClean="0"/>
              <a:t>Ils fonctionnent (presque) partout</a:t>
            </a:r>
            <a:endParaRPr lang="fr-FR" dirty="0"/>
          </a:p>
        </p:txBody>
      </p:sp>
      <p:pic>
        <p:nvPicPr>
          <p:cNvPr id="7" name="Image 6"/>
          <p:cNvPicPr>
            <a:picLocks noChangeAspect="1"/>
          </p:cNvPicPr>
          <p:nvPr/>
        </p:nvPicPr>
        <p:blipFill>
          <a:blip r:embed="rId3"/>
          <a:stretch>
            <a:fillRect/>
          </a:stretch>
        </p:blipFill>
        <p:spPr>
          <a:xfrm>
            <a:off x="5564064" y="4522143"/>
            <a:ext cx="11350945" cy="140653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241009" y="4599066"/>
            <a:ext cx="8091098" cy="591098"/>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5754692" y="4586610"/>
            <a:ext cx="1295689" cy="130393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5475714" y="4586610"/>
            <a:ext cx="1295689" cy="1303938"/>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241009" y="5288617"/>
            <a:ext cx="8091098" cy="591098"/>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4"/>
          <a:stretch>
            <a:fillRect/>
          </a:stretch>
        </p:blipFill>
        <p:spPr>
          <a:xfrm>
            <a:off x="5420458" y="9157581"/>
            <a:ext cx="11350945" cy="1440601"/>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7097402" y="9203782"/>
            <a:ext cx="5769591" cy="628911"/>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5611085" y="9229139"/>
            <a:ext cx="1295689" cy="130393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7097402" y="9931145"/>
            <a:ext cx="5769591" cy="62805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2980143" y="9198066"/>
            <a:ext cx="3673779" cy="628911"/>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2980143" y="9925429"/>
            <a:ext cx="3673779" cy="628057"/>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ZoneTexte 21"/>
          <p:cNvSpPr txBox="1"/>
          <p:nvPr/>
        </p:nvSpPr>
        <p:spPr>
          <a:xfrm>
            <a:off x="4004092" y="4836221"/>
            <a:ext cx="1149674" cy="707886"/>
          </a:xfrm>
          <a:prstGeom prst="rect">
            <a:avLst/>
          </a:prstGeom>
          <a:noFill/>
        </p:spPr>
        <p:txBody>
          <a:bodyPr wrap="none" rtlCol="0">
            <a:spAutoFit/>
          </a:bodyPr>
          <a:lstStyle/>
          <a:p>
            <a:r>
              <a:rPr lang="fr-FR" sz="4000" dirty="0" err="1" smtClean="0">
                <a:solidFill>
                  <a:schemeClr val="accent5"/>
                </a:solidFill>
                <a:latin typeface="Segoe UI" panose="020B0502040204020203" pitchFamily="34" charset="0"/>
                <a:cs typeface="Segoe UI" panose="020B0502040204020203" pitchFamily="34" charset="0"/>
              </a:rPr>
              <a:t>Icon</a:t>
            </a:r>
            <a:endParaRPr lang="fr-FR" sz="4000" dirty="0">
              <a:solidFill>
                <a:schemeClr val="accent5"/>
              </a:solidFill>
              <a:latin typeface="Segoe UI" panose="020B0502040204020203" pitchFamily="34" charset="0"/>
              <a:cs typeface="Segoe UI" panose="020B0502040204020203" pitchFamily="34" charset="0"/>
            </a:endParaRPr>
          </a:p>
        </p:txBody>
      </p:sp>
      <p:sp>
        <p:nvSpPr>
          <p:cNvPr id="23" name="ZoneTexte 22"/>
          <p:cNvSpPr txBox="1"/>
          <p:nvPr/>
        </p:nvSpPr>
        <p:spPr>
          <a:xfrm>
            <a:off x="3906988" y="9466006"/>
            <a:ext cx="1149674" cy="707886"/>
          </a:xfrm>
          <a:prstGeom prst="rect">
            <a:avLst/>
          </a:prstGeom>
          <a:noFill/>
        </p:spPr>
        <p:txBody>
          <a:bodyPr wrap="none" rtlCol="0">
            <a:spAutoFit/>
          </a:bodyPr>
          <a:lstStyle/>
          <a:p>
            <a:r>
              <a:rPr lang="fr-FR" sz="4000" dirty="0" err="1" smtClean="0">
                <a:solidFill>
                  <a:schemeClr val="accent5"/>
                </a:solidFill>
                <a:latin typeface="Segoe UI" panose="020B0502040204020203" pitchFamily="34" charset="0"/>
                <a:cs typeface="Segoe UI" panose="020B0502040204020203" pitchFamily="34" charset="0"/>
              </a:rPr>
              <a:t>Icon</a:t>
            </a:r>
            <a:endParaRPr lang="fr-FR" sz="4000" dirty="0">
              <a:solidFill>
                <a:schemeClr val="accent5"/>
              </a:solidFill>
              <a:latin typeface="Segoe UI" panose="020B0502040204020203" pitchFamily="34" charset="0"/>
              <a:cs typeface="Segoe UI" panose="020B0502040204020203" pitchFamily="34" charset="0"/>
            </a:endParaRPr>
          </a:p>
        </p:txBody>
      </p:sp>
      <p:sp>
        <p:nvSpPr>
          <p:cNvPr id="24" name="ZoneTexte 23"/>
          <p:cNvSpPr txBox="1"/>
          <p:nvPr/>
        </p:nvSpPr>
        <p:spPr>
          <a:xfrm>
            <a:off x="7625356" y="3579216"/>
            <a:ext cx="1144865" cy="707886"/>
          </a:xfrm>
          <a:prstGeom prst="rect">
            <a:avLst/>
          </a:prstGeom>
          <a:noFill/>
        </p:spPr>
        <p:txBody>
          <a:bodyPr wrap="none" rtlCol="0">
            <a:spAutoFit/>
          </a:bodyPr>
          <a:lstStyle/>
          <a:p>
            <a:r>
              <a:rPr lang="fr-FR" sz="4000" dirty="0" err="1" smtClean="0">
                <a:solidFill>
                  <a:srgbClr val="7030A0"/>
                </a:solidFill>
                <a:latin typeface="Segoe UI" panose="020B0502040204020203" pitchFamily="34" charset="0"/>
                <a:cs typeface="Segoe UI" panose="020B0502040204020203" pitchFamily="34" charset="0"/>
              </a:rPr>
              <a:t>Title</a:t>
            </a:r>
            <a:endParaRPr lang="fr-FR" sz="4000" dirty="0">
              <a:solidFill>
                <a:srgbClr val="7030A0"/>
              </a:solidFill>
              <a:latin typeface="Segoe UI" panose="020B0502040204020203" pitchFamily="34" charset="0"/>
              <a:cs typeface="Segoe UI" panose="020B0502040204020203" pitchFamily="34" charset="0"/>
            </a:endParaRPr>
          </a:p>
        </p:txBody>
      </p:sp>
      <p:sp>
        <p:nvSpPr>
          <p:cNvPr id="25" name="ZoneTexte 24"/>
          <p:cNvSpPr txBox="1"/>
          <p:nvPr/>
        </p:nvSpPr>
        <p:spPr>
          <a:xfrm>
            <a:off x="7481749" y="8339581"/>
            <a:ext cx="1144865" cy="707886"/>
          </a:xfrm>
          <a:prstGeom prst="rect">
            <a:avLst/>
          </a:prstGeom>
          <a:noFill/>
        </p:spPr>
        <p:txBody>
          <a:bodyPr wrap="none" rtlCol="0">
            <a:spAutoFit/>
          </a:bodyPr>
          <a:lstStyle/>
          <a:p>
            <a:r>
              <a:rPr lang="fr-FR" sz="4000" dirty="0" err="1" smtClean="0">
                <a:solidFill>
                  <a:srgbClr val="7030A0"/>
                </a:solidFill>
                <a:latin typeface="Segoe UI" panose="020B0502040204020203" pitchFamily="34" charset="0"/>
                <a:cs typeface="Segoe UI" panose="020B0502040204020203" pitchFamily="34" charset="0"/>
              </a:rPr>
              <a:t>Title</a:t>
            </a:r>
            <a:endParaRPr lang="fr-FR" sz="4000" dirty="0">
              <a:solidFill>
                <a:srgbClr val="7030A0"/>
              </a:solidFill>
              <a:latin typeface="Segoe UI" panose="020B0502040204020203" pitchFamily="34" charset="0"/>
              <a:cs typeface="Segoe UI" panose="020B0502040204020203" pitchFamily="34" charset="0"/>
            </a:endParaRPr>
          </a:p>
        </p:txBody>
      </p:sp>
      <p:sp>
        <p:nvSpPr>
          <p:cNvPr id="26" name="ZoneTexte 25"/>
          <p:cNvSpPr txBox="1"/>
          <p:nvPr/>
        </p:nvSpPr>
        <p:spPr>
          <a:xfrm>
            <a:off x="7625354" y="6137594"/>
            <a:ext cx="1993623" cy="707886"/>
          </a:xfrm>
          <a:prstGeom prst="rect">
            <a:avLst/>
          </a:prstGeom>
          <a:noFill/>
        </p:spPr>
        <p:txBody>
          <a:bodyPr wrap="none" rtlCol="0">
            <a:spAutoFit/>
          </a:bodyPr>
          <a:lstStyle/>
          <a:p>
            <a:r>
              <a:rPr lang="fr-FR" sz="4000" dirty="0" smtClean="0">
                <a:solidFill>
                  <a:schemeClr val="accent6"/>
                </a:solidFill>
                <a:latin typeface="Segoe UI" panose="020B0502040204020203" pitchFamily="34" charset="0"/>
                <a:cs typeface="Segoe UI" panose="020B0502040204020203" pitchFamily="34" charset="0"/>
              </a:rPr>
              <a:t>Content</a:t>
            </a:r>
            <a:endParaRPr lang="fr-FR" sz="4000" dirty="0">
              <a:solidFill>
                <a:schemeClr val="accent6"/>
              </a:solidFill>
              <a:latin typeface="Segoe UI" panose="020B0502040204020203" pitchFamily="34" charset="0"/>
              <a:cs typeface="Segoe UI" panose="020B0502040204020203" pitchFamily="34" charset="0"/>
            </a:endParaRPr>
          </a:p>
        </p:txBody>
      </p:sp>
      <p:sp>
        <p:nvSpPr>
          <p:cNvPr id="27" name="ZoneTexte 26"/>
          <p:cNvSpPr txBox="1"/>
          <p:nvPr/>
        </p:nvSpPr>
        <p:spPr>
          <a:xfrm>
            <a:off x="14588870" y="10775334"/>
            <a:ext cx="2008883" cy="707886"/>
          </a:xfrm>
          <a:prstGeom prst="rect">
            <a:avLst/>
          </a:prstGeom>
          <a:noFill/>
        </p:spPr>
        <p:txBody>
          <a:bodyPr wrap="none" rtlCol="0">
            <a:spAutoFit/>
          </a:bodyPr>
          <a:lstStyle/>
          <a:p>
            <a:r>
              <a:rPr lang="fr-FR" sz="4000" dirty="0" err="1" smtClean="0">
                <a:solidFill>
                  <a:schemeClr val="accent6"/>
                </a:solidFill>
                <a:latin typeface="Segoe UI" panose="020B0502040204020203" pitchFamily="34" charset="0"/>
                <a:cs typeface="Segoe UI" panose="020B0502040204020203" pitchFamily="34" charset="0"/>
              </a:rPr>
              <a:t>SubTitle</a:t>
            </a:r>
            <a:endParaRPr lang="fr-FR" sz="4000" dirty="0">
              <a:solidFill>
                <a:schemeClr val="accent6"/>
              </a:solidFill>
              <a:latin typeface="Segoe UI" panose="020B0502040204020203" pitchFamily="34" charset="0"/>
              <a:cs typeface="Segoe UI" panose="020B0502040204020203" pitchFamily="34" charset="0"/>
            </a:endParaRPr>
          </a:p>
        </p:txBody>
      </p:sp>
      <p:sp>
        <p:nvSpPr>
          <p:cNvPr id="28" name="ZoneTexte 27"/>
          <p:cNvSpPr txBox="1"/>
          <p:nvPr/>
        </p:nvSpPr>
        <p:spPr>
          <a:xfrm>
            <a:off x="14585664" y="8351243"/>
            <a:ext cx="2012089" cy="707886"/>
          </a:xfrm>
          <a:prstGeom prst="rect">
            <a:avLst/>
          </a:prstGeom>
          <a:noFill/>
        </p:spPr>
        <p:txBody>
          <a:bodyPr wrap="none" rtlCol="0">
            <a:spAutoFit/>
          </a:bodyPr>
          <a:lstStyle/>
          <a:p>
            <a:r>
              <a:rPr lang="fr-FR" sz="4000" dirty="0" err="1" smtClean="0">
                <a:solidFill>
                  <a:schemeClr val="accent2"/>
                </a:solidFill>
                <a:latin typeface="Segoe UI" panose="020B0502040204020203" pitchFamily="34" charset="0"/>
                <a:cs typeface="Segoe UI" panose="020B0502040204020203" pitchFamily="34" charset="0"/>
              </a:rPr>
              <a:t>Amount</a:t>
            </a:r>
            <a:endParaRPr lang="fr-FR" sz="4000" dirty="0">
              <a:solidFill>
                <a:schemeClr val="accent2"/>
              </a:solidFill>
              <a:latin typeface="Segoe UI" panose="020B0502040204020203" pitchFamily="34" charset="0"/>
              <a:cs typeface="Segoe UI" panose="020B0502040204020203" pitchFamily="34" charset="0"/>
            </a:endParaRPr>
          </a:p>
        </p:txBody>
      </p:sp>
      <p:sp>
        <p:nvSpPr>
          <p:cNvPr id="29" name="ZoneTexte 28"/>
          <p:cNvSpPr txBox="1"/>
          <p:nvPr/>
        </p:nvSpPr>
        <p:spPr>
          <a:xfrm>
            <a:off x="17325307" y="4871465"/>
            <a:ext cx="2521331" cy="707886"/>
          </a:xfrm>
          <a:prstGeom prst="rect">
            <a:avLst/>
          </a:prstGeom>
          <a:noFill/>
        </p:spPr>
        <p:txBody>
          <a:bodyPr wrap="none" rtlCol="0">
            <a:spAutoFit/>
          </a:bodyPr>
          <a:lstStyle/>
          <a:p>
            <a:r>
              <a:rPr lang="fr-FR" sz="4000" dirty="0" err="1" smtClean="0">
                <a:solidFill>
                  <a:schemeClr val="accent2"/>
                </a:solidFill>
                <a:latin typeface="Segoe UI" panose="020B0502040204020203" pitchFamily="34" charset="0"/>
                <a:cs typeface="Segoe UI" panose="020B0502040204020203" pitchFamily="34" charset="0"/>
              </a:rPr>
              <a:t>StatusIcon</a:t>
            </a:r>
            <a:endParaRPr lang="fr-FR" sz="4000" dirty="0">
              <a:solidFill>
                <a:schemeClr val="accent2"/>
              </a:solidFill>
              <a:latin typeface="Segoe UI" panose="020B0502040204020203" pitchFamily="34" charset="0"/>
              <a:cs typeface="Segoe UI" panose="020B0502040204020203" pitchFamily="34" charset="0"/>
            </a:endParaRPr>
          </a:p>
        </p:txBody>
      </p:sp>
      <p:sp>
        <p:nvSpPr>
          <p:cNvPr id="30" name="ZoneTexte 29"/>
          <p:cNvSpPr txBox="1"/>
          <p:nvPr/>
        </p:nvSpPr>
        <p:spPr>
          <a:xfrm>
            <a:off x="7049739" y="10956937"/>
            <a:ext cx="4280659" cy="707886"/>
          </a:xfrm>
          <a:prstGeom prst="rect">
            <a:avLst/>
          </a:prstGeom>
          <a:noFill/>
        </p:spPr>
        <p:txBody>
          <a:bodyPr wrap="none" rtlCol="0">
            <a:spAutoFit/>
          </a:bodyPr>
          <a:lstStyle/>
          <a:p>
            <a:r>
              <a:rPr lang="fr-FR" sz="4000" dirty="0" err="1" smtClean="0">
                <a:solidFill>
                  <a:schemeClr val="accent4"/>
                </a:solidFill>
                <a:latin typeface="Segoe UI" panose="020B0502040204020203" pitchFamily="34" charset="0"/>
                <a:cs typeface="Segoe UI" panose="020B0502040204020203" pitchFamily="34" charset="0"/>
              </a:rPr>
              <a:t>SubTitleImportant</a:t>
            </a:r>
            <a:endParaRPr lang="fr-FR" sz="4000" dirty="0">
              <a:solidFill>
                <a:schemeClr val="accent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2421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Données répétées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14</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d:Foreach</a:t>
            </a:r>
            <a:r>
              <a:rPr lang="fr-FR" dirty="0" smtClean="0"/>
              <a:t>&gt;</a:t>
            </a:r>
          </a:p>
          <a:p>
            <a:pPr lvl="1"/>
            <a:r>
              <a:rPr lang="fr-FR" dirty="0" smtClean="0"/>
              <a:t>C’est exactement le même</a:t>
            </a:r>
          </a:p>
          <a:p>
            <a:pPr lvl="1"/>
            <a:r>
              <a:rPr lang="fr-FR" dirty="0" smtClean="0"/>
              <a:t>Données précisées par </a:t>
            </a:r>
            <a:r>
              <a:rPr lang="fr-FR" b="1" dirty="0" err="1" smtClean="0"/>
              <a:t>Nodeset</a:t>
            </a:r>
            <a:endParaRPr lang="fr-FR" b="1" dirty="0" smtClean="0"/>
          </a:p>
          <a:p>
            <a:pPr marL="0" lvl="1" indent="0">
              <a:buNone/>
            </a:pPr>
            <a:endParaRPr lang="fr-FR" dirty="0" smtClean="0"/>
          </a:p>
          <a:p>
            <a:pPr marL="0" lvl="1" indent="0">
              <a:buNone/>
            </a:pPr>
            <a:endParaRPr lang="fr-FR" dirty="0"/>
          </a:p>
          <a:p>
            <a:r>
              <a:rPr lang="fr-FR" dirty="0" smtClean="0"/>
              <a:t>&lt;</a:t>
            </a:r>
            <a:r>
              <a:rPr lang="fr-FR" dirty="0" err="1" smtClean="0"/>
              <a:t>spid:Output</a:t>
            </a:r>
            <a:r>
              <a:rPr lang="fr-FR" dirty="0" smtClean="0"/>
              <a:t>&gt;</a:t>
            </a:r>
          </a:p>
          <a:p>
            <a:pPr lvl="1"/>
            <a:r>
              <a:rPr lang="fr-FR" dirty="0" smtClean="0"/>
              <a:t>Similaire à &lt;</a:t>
            </a:r>
            <a:r>
              <a:rPr lang="fr-FR" dirty="0" err="1" smtClean="0"/>
              <a:t>e:Output</a:t>
            </a:r>
            <a:r>
              <a:rPr lang="fr-FR" dirty="0" smtClean="0"/>
              <a:t>&gt;</a:t>
            </a:r>
          </a:p>
          <a:p>
            <a:pPr lvl="1"/>
            <a:r>
              <a:rPr lang="fr-FR" dirty="0" smtClean="0"/>
              <a:t>S’utilise partout</a:t>
            </a:r>
          </a:p>
          <a:p>
            <a:pPr lvl="1"/>
            <a:r>
              <a:rPr lang="fr-FR" b="1" dirty="0" err="1" smtClean="0"/>
              <a:t>Ref</a:t>
            </a:r>
            <a:r>
              <a:rPr lang="fr-FR" dirty="0" smtClean="0"/>
              <a:t> met en forme la donnée spécifiée</a:t>
            </a:r>
          </a:p>
          <a:p>
            <a:pPr lvl="1"/>
            <a:r>
              <a:rPr lang="fr-FR" b="1" dirty="0" smtClean="0"/>
              <a:t>Value</a:t>
            </a:r>
            <a:r>
              <a:rPr lang="fr-FR" dirty="0" smtClean="0"/>
              <a:t> affiche la donnée brute</a:t>
            </a:r>
            <a:endParaRPr lang="fr-FR" dirty="0"/>
          </a:p>
        </p:txBody>
      </p:sp>
      <p:sp>
        <p:nvSpPr>
          <p:cNvPr id="6" name="Espace réservé du texte 5"/>
          <p:cNvSpPr>
            <a:spLocks noGrp="1"/>
          </p:cNvSpPr>
          <p:nvPr>
            <p:ph type="body" sz="quarter" idx="14"/>
          </p:nvPr>
        </p:nvSpPr>
        <p:spPr/>
        <p:txBody>
          <a:bodyPr/>
          <a:lstStyle/>
          <a:p>
            <a:r>
              <a:rPr lang="fr-FR" dirty="0" smtClean="0"/>
              <a:t>Comment afficher une liste de données ?</a:t>
            </a:r>
            <a:endParaRPr lang="fr-FR" dirty="0"/>
          </a:p>
        </p:txBody>
      </p:sp>
      <p:sp>
        <p:nvSpPr>
          <p:cNvPr id="7" name="Rectangle 6"/>
          <p:cNvSpPr/>
          <p:nvPr/>
        </p:nvSpPr>
        <p:spPr>
          <a:xfrm>
            <a:off x="9154642" y="3073817"/>
            <a:ext cx="14698135" cy="9510296"/>
          </a:xfrm>
          <a:prstGeom prst="rect">
            <a:avLst/>
          </a:prstGeom>
        </p:spPr>
        <p:txBody>
          <a:bodyPr wrap="square">
            <a:spAutoFit/>
          </a:bodyPr>
          <a:lstStyle/>
          <a:p>
            <a:r>
              <a:rPr lang="fr-FR" noProof="1" smtClean="0">
                <a:solidFill>
                  <a:srgbClr val="0000FF"/>
                </a:solidFill>
                <a:latin typeface="Consolas" panose="020B0609020204030204" pitchFamily="49" charset="0"/>
              </a:rPr>
              <a:t>&lt;</a:t>
            </a:r>
            <a:r>
              <a:rPr lang="fr-FR" noProof="1" smtClean="0">
                <a:solidFill>
                  <a:srgbClr val="A31515"/>
                </a:solidFill>
                <a:latin typeface="Consolas" panose="020B0609020204030204" pitchFamily="49" charset="0"/>
              </a:rPr>
              <a:t>d:Foreach</a:t>
            </a:r>
            <a:r>
              <a:rPr lang="fr-FR" noProof="1" smtClean="0">
                <a:solidFill>
                  <a:srgbClr val="0000FF"/>
                </a:solidFill>
                <a:latin typeface="Consolas" panose="020B0609020204030204" pitchFamily="49" charset="0"/>
              </a:rPr>
              <a:t> </a:t>
            </a:r>
            <a:r>
              <a:rPr lang="fr-FR" noProof="1" smtClean="0">
                <a:solidFill>
                  <a:srgbClr val="FF0000"/>
                </a:solidFill>
                <a:latin typeface="Consolas" panose="020B0609020204030204" pitchFamily="49" charset="0"/>
              </a:rPr>
              <a:t>Nodeset</a:t>
            </a:r>
            <a:r>
              <a:rPr lang="fr-FR" noProof="1" smtClean="0">
                <a:solidFill>
                  <a:srgbClr val="0000FF"/>
                </a:solidFill>
                <a:latin typeface="Consolas" panose="020B0609020204030204" pitchFamily="49" charset="0"/>
              </a:rPr>
              <a:t>=</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Data/GroupsByLetter/GroupByLetterVM</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spid:ItemsGroup</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spid:ItemsGroup.Title</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spid:Output</a:t>
            </a:r>
            <a:r>
              <a:rPr lang="fr-FR" noProof="1" smtClean="0">
                <a:solidFill>
                  <a:srgbClr val="0000FF"/>
                </a:solidFill>
                <a:latin typeface="Consolas" panose="020B0609020204030204" pitchFamily="49" charset="0"/>
              </a:rPr>
              <a:t> </a:t>
            </a:r>
            <a:r>
              <a:rPr lang="fr-FR" noProof="1" smtClean="0">
                <a:solidFill>
                  <a:srgbClr val="FF0000"/>
                </a:solidFill>
                <a:latin typeface="Consolas" panose="020B0609020204030204" pitchFamily="49" charset="0"/>
              </a:rPr>
              <a:t>Ref</a:t>
            </a:r>
            <a:r>
              <a:rPr lang="fr-FR" noProof="1" smtClean="0">
                <a:solidFill>
                  <a:srgbClr val="0000FF"/>
                </a:solidFill>
                <a:latin typeface="Consolas" panose="020B0609020204030204" pitchFamily="49" charset="0"/>
              </a:rPr>
              <a:t>=</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Letter</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 /&gt;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spid:ItemsGroup.Title</a:t>
            </a:r>
            <a:r>
              <a:rPr lang="fr-FR" noProof="1" smtClean="0">
                <a:solidFill>
                  <a:srgbClr val="0000FF"/>
                </a:solidFill>
                <a:latin typeface="Consolas" panose="020B0609020204030204" pitchFamily="49" charset="0"/>
              </a:rPr>
              <a:t>&gt;</a:t>
            </a:r>
          </a:p>
          <a:p>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d:Foreach</a:t>
            </a:r>
            <a:r>
              <a:rPr lang="fr-FR" noProof="1" smtClean="0">
                <a:solidFill>
                  <a:srgbClr val="0000FF"/>
                </a:solidFill>
                <a:latin typeface="Consolas" panose="020B0609020204030204" pitchFamily="49" charset="0"/>
              </a:rPr>
              <a:t> </a:t>
            </a:r>
            <a:r>
              <a:rPr lang="fr-FR" noProof="1" smtClean="0">
                <a:solidFill>
                  <a:srgbClr val="FF0000"/>
                </a:solidFill>
                <a:latin typeface="Consolas" panose="020B0609020204030204" pitchFamily="49" charset="0"/>
              </a:rPr>
              <a:t>Nodeset</a:t>
            </a:r>
            <a:r>
              <a:rPr lang="fr-FR" noProof="1" smtClean="0">
                <a:solidFill>
                  <a:srgbClr val="0000FF"/>
                </a:solidFill>
                <a:latin typeface="Consolas" panose="020B0609020204030204" pitchFamily="49" charset="0"/>
              </a:rPr>
              <a:t>=</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Beneficiaries/BeneficiaryVM</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spid:SimpleItem</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spid:SimpleItem.Title</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spid:Output</a:t>
            </a:r>
            <a:r>
              <a:rPr lang="fr-FR" noProof="1" smtClean="0">
                <a:solidFill>
                  <a:srgbClr val="0000FF"/>
                </a:solidFill>
                <a:latin typeface="Consolas" panose="020B0609020204030204" pitchFamily="49" charset="0"/>
              </a:rPr>
              <a:t> </a:t>
            </a:r>
            <a:r>
              <a:rPr lang="fr-FR" noProof="1" smtClean="0">
                <a:solidFill>
                  <a:srgbClr val="FF0000"/>
                </a:solidFill>
                <a:latin typeface="Consolas" panose="020B0609020204030204" pitchFamily="49" charset="0"/>
              </a:rPr>
              <a:t>Ref</a:t>
            </a:r>
            <a:r>
              <a:rPr lang="fr-FR" noProof="1" smtClean="0">
                <a:solidFill>
                  <a:srgbClr val="0000FF"/>
                </a:solidFill>
                <a:latin typeface="Consolas" panose="020B0609020204030204" pitchFamily="49" charset="0"/>
              </a:rPr>
              <a:t>=</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Name</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 /&gt;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spid:SimpleItem.Title</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spid:Output</a:t>
            </a:r>
            <a:r>
              <a:rPr lang="fr-FR" noProof="1" smtClean="0">
                <a:solidFill>
                  <a:srgbClr val="0000FF"/>
                </a:solidFill>
                <a:latin typeface="Consolas" panose="020B0609020204030204" pitchFamily="49" charset="0"/>
              </a:rPr>
              <a:t> </a:t>
            </a:r>
            <a:r>
              <a:rPr lang="fr-FR" noProof="1" smtClean="0">
                <a:solidFill>
                  <a:srgbClr val="FF0000"/>
                </a:solidFill>
                <a:latin typeface="Consolas" panose="020B0609020204030204" pitchFamily="49" charset="0"/>
              </a:rPr>
              <a:t>Ref</a:t>
            </a:r>
            <a:r>
              <a:rPr lang="fr-FR" noProof="1" smtClean="0">
                <a:solidFill>
                  <a:srgbClr val="0000FF"/>
                </a:solidFill>
                <a:latin typeface="Consolas" panose="020B0609020204030204" pitchFamily="49" charset="0"/>
              </a:rPr>
              <a:t>=</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AccountNumber</a:t>
            </a:r>
            <a:r>
              <a:rPr lang="fr-FR" noProof="1" smtClean="0">
                <a:solidFill>
                  <a:srgbClr val="000000"/>
                </a:solidFill>
                <a:latin typeface="Consolas" panose="020B0609020204030204" pitchFamily="49" charset="0"/>
              </a:rPr>
              <a:t>"</a:t>
            </a:r>
            <a:r>
              <a:rPr lang="fr-FR" noProof="1" smtClean="0">
                <a:solidFill>
                  <a:srgbClr val="0000FF"/>
                </a:solidFill>
                <a:latin typeface="Consolas" panose="020B0609020204030204" pitchFamily="49" charset="0"/>
              </a:rPr>
              <a:t> /&gt;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spid:SimpleItem</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d:Foreach</a:t>
            </a:r>
            <a:r>
              <a:rPr lang="fr-FR" noProof="1" smtClean="0">
                <a:solidFill>
                  <a:srgbClr val="0000FF"/>
                </a:solidFill>
                <a:latin typeface="Consolas" panose="020B0609020204030204" pitchFamily="49" charset="0"/>
              </a:rPr>
              <a:t>&gt;</a:t>
            </a:r>
          </a:p>
          <a:p>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  &lt;/</a:t>
            </a:r>
            <a:r>
              <a:rPr lang="fr-FR" noProof="1" smtClean="0">
                <a:solidFill>
                  <a:srgbClr val="A31515"/>
                </a:solidFill>
                <a:latin typeface="Consolas" panose="020B0609020204030204" pitchFamily="49" charset="0"/>
              </a:rPr>
              <a:t>spid:ItemsGroup</a:t>
            </a:r>
            <a:r>
              <a:rPr lang="fr-FR" noProof="1" smtClean="0">
                <a:solidFill>
                  <a:srgbClr val="0000FF"/>
                </a:solidFill>
                <a:latin typeface="Consolas" panose="020B0609020204030204" pitchFamily="49" charset="0"/>
              </a:rPr>
              <a:t>&gt;</a:t>
            </a:r>
            <a:endParaRPr lang="fr-FR" noProof="1" smtClean="0">
              <a:solidFill>
                <a:srgbClr val="000000"/>
              </a:solidFill>
              <a:latin typeface="Consolas" panose="020B0609020204030204" pitchFamily="49" charset="0"/>
            </a:endParaRPr>
          </a:p>
          <a:p>
            <a:r>
              <a:rPr lang="fr-FR" noProof="1" smtClean="0">
                <a:solidFill>
                  <a:srgbClr val="0000FF"/>
                </a:solidFill>
                <a:latin typeface="Consolas" panose="020B0609020204030204" pitchFamily="49" charset="0"/>
              </a:rPr>
              <a:t>&lt;/</a:t>
            </a:r>
            <a:r>
              <a:rPr lang="fr-FR" noProof="1" smtClean="0">
                <a:solidFill>
                  <a:srgbClr val="A31515"/>
                </a:solidFill>
                <a:latin typeface="Consolas" panose="020B0609020204030204" pitchFamily="49" charset="0"/>
              </a:rPr>
              <a:t>d:Foreach</a:t>
            </a:r>
            <a:r>
              <a:rPr lang="fr-FR" noProof="1" smtClean="0">
                <a:solidFill>
                  <a:srgbClr val="0000FF"/>
                </a:solidFill>
                <a:latin typeface="Consolas" panose="020B0609020204030204" pitchFamily="49" charset="0"/>
              </a:rPr>
              <a:t>&gt;</a:t>
            </a:r>
            <a:endParaRPr lang="fr-FR" noProof="1"/>
          </a:p>
        </p:txBody>
      </p:sp>
      <p:sp>
        <p:nvSpPr>
          <p:cNvPr id="8" name="Rectangle 7"/>
          <p:cNvSpPr/>
          <p:nvPr/>
        </p:nvSpPr>
        <p:spPr>
          <a:xfrm>
            <a:off x="9203332" y="3073817"/>
            <a:ext cx="14649445" cy="63603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9154642" y="11859515"/>
            <a:ext cx="14649445" cy="63603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0241279" y="6359136"/>
            <a:ext cx="12357463" cy="63603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0241279" y="10227502"/>
            <a:ext cx="12357463" cy="63603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1234057" y="8023388"/>
            <a:ext cx="8830491" cy="636034"/>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1234057" y="9111835"/>
            <a:ext cx="8830491" cy="636034"/>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0789920" y="4737115"/>
            <a:ext cx="7184572" cy="636034"/>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630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uiExpand="1"/>
      <p:bldP spid="8" grpId="0" uiExpand="1" animBg="1"/>
      <p:bldP spid="9" grpId="0" uiExpand="1" animBg="1"/>
      <p:bldP spid="10" grpId="0" uiExpand="1" animBg="1"/>
      <p:bldP spid="11" grpId="0" uiExpand="1"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Naviguer d’une page à l’autre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15</a:t>
            </a:fld>
            <a:endParaRPr lang="fr-FR" dirty="0"/>
          </a:p>
        </p:txBody>
      </p:sp>
      <p:sp>
        <p:nvSpPr>
          <p:cNvPr id="4" name="Espace réservé du texte 3"/>
          <p:cNvSpPr>
            <a:spLocks noGrp="1"/>
          </p:cNvSpPr>
          <p:nvPr>
            <p:ph type="body" sz="quarter" idx="13"/>
          </p:nvPr>
        </p:nvSpPr>
        <p:spPr/>
        <p:txBody>
          <a:bodyPr/>
          <a:lstStyle/>
          <a:p>
            <a:r>
              <a:rPr lang="fr-FR" dirty="0" smtClean="0"/>
              <a:t>Eléments ou sous-élément cliquable, boutons</a:t>
            </a:r>
          </a:p>
          <a:p>
            <a:pPr lvl="1"/>
            <a:r>
              <a:rPr lang="fr-FR" dirty="0" smtClean="0"/>
              <a:t>On ne peut pas rendre cliquable une portion d’un texte</a:t>
            </a:r>
          </a:p>
          <a:p>
            <a:pPr lvl="1"/>
            <a:r>
              <a:rPr lang="fr-FR" dirty="0" smtClean="0"/>
              <a:t>Les éléments vont adapter une autre apparence pour signifier qu’ils sont cliquables</a:t>
            </a:r>
          </a:p>
          <a:p>
            <a:pPr lvl="1"/>
            <a:endParaRPr lang="fr-FR" dirty="0" smtClean="0"/>
          </a:p>
          <a:p>
            <a:pPr lvl="1"/>
            <a:endParaRPr lang="fr-FR" dirty="0"/>
          </a:p>
          <a:p>
            <a:pPr lvl="1"/>
            <a:endParaRPr lang="fr-FR" dirty="0" smtClean="0"/>
          </a:p>
          <a:p>
            <a:pPr marL="0" lvl="1" indent="0">
              <a:buNone/>
            </a:pPr>
            <a:endParaRPr lang="fr-FR" dirty="0"/>
          </a:p>
          <a:p>
            <a:pPr marL="0" lvl="1" indent="0">
              <a:buNone/>
            </a:pPr>
            <a:endParaRPr lang="fr-FR" dirty="0" smtClean="0"/>
          </a:p>
          <a:p>
            <a:r>
              <a:rPr lang="fr-FR" dirty="0" smtClean="0"/>
              <a:t>Propriété « Command »</a:t>
            </a:r>
          </a:p>
          <a:p>
            <a:pPr lvl="1"/>
            <a:r>
              <a:rPr lang="fr-FR" dirty="0" smtClean="0"/>
              <a:t>Similaire à « </a:t>
            </a:r>
            <a:r>
              <a:rPr lang="fr-FR" dirty="0" err="1" smtClean="0"/>
              <a:t>Submission</a:t>
            </a:r>
            <a:r>
              <a:rPr lang="fr-FR" dirty="0" smtClean="0"/>
              <a:t> » et « Navigation »</a:t>
            </a:r>
          </a:p>
          <a:p>
            <a:pPr lvl="1"/>
            <a:r>
              <a:rPr lang="fr-FR" dirty="0" smtClean="0"/>
              <a:t>Désigne la méthode d’action à utiliser</a:t>
            </a:r>
          </a:p>
          <a:p>
            <a:pPr lvl="1"/>
            <a:r>
              <a:rPr lang="fr-FR" dirty="0" smtClean="0"/>
              <a:t>Mode d’appel déduit des attributs C# de la méthode : [Navigation] ou [</a:t>
            </a:r>
            <a:r>
              <a:rPr lang="fr-FR" dirty="0" err="1" smtClean="0"/>
              <a:t>Submission</a:t>
            </a:r>
            <a:r>
              <a:rPr lang="fr-FR" dirty="0" smtClean="0"/>
              <a:t>]</a:t>
            </a:r>
          </a:p>
        </p:txBody>
      </p:sp>
      <p:sp>
        <p:nvSpPr>
          <p:cNvPr id="6" name="Espace réservé du texte 5"/>
          <p:cNvSpPr>
            <a:spLocks noGrp="1"/>
          </p:cNvSpPr>
          <p:nvPr>
            <p:ph type="body" sz="quarter" idx="14"/>
          </p:nvPr>
        </p:nvSpPr>
        <p:spPr/>
        <p:txBody>
          <a:bodyPr/>
          <a:lstStyle/>
          <a:p>
            <a:r>
              <a:rPr lang="fr-FR" dirty="0" smtClean="0"/>
              <a:t>Mais comment passe-t-on vers une page de détail ?</a:t>
            </a:r>
            <a:endParaRPr lang="fr-FR" dirty="0"/>
          </a:p>
        </p:txBody>
      </p:sp>
      <p:pic>
        <p:nvPicPr>
          <p:cNvPr id="7" name="Image 6"/>
          <p:cNvPicPr>
            <a:picLocks noChangeAspect="1"/>
          </p:cNvPicPr>
          <p:nvPr/>
        </p:nvPicPr>
        <p:blipFill>
          <a:blip r:embed="rId3"/>
          <a:stretch>
            <a:fillRect/>
          </a:stretch>
        </p:blipFill>
        <p:spPr>
          <a:xfrm>
            <a:off x="13495654" y="4766910"/>
            <a:ext cx="6618210" cy="1816764"/>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4"/>
          <a:stretch>
            <a:fillRect/>
          </a:stretch>
        </p:blipFill>
        <p:spPr>
          <a:xfrm>
            <a:off x="4356283" y="4846213"/>
            <a:ext cx="6632630" cy="1658158"/>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6242730" y="4846213"/>
            <a:ext cx="4511556" cy="523220"/>
          </a:xfrm>
          <a:prstGeom prst="rect">
            <a:avLst/>
          </a:prstGeom>
          <a:noFill/>
        </p:spPr>
        <p:txBody>
          <a:bodyPr wrap="none" rtlCol="0">
            <a:spAutoFit/>
          </a:bodyPr>
          <a:lstStyle/>
          <a:p>
            <a:r>
              <a:rPr lang="fr-FR" sz="2800" dirty="0" err="1" smtClean="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SimpleItem</a:t>
            </a:r>
            <a:r>
              <a:rPr lang="fr-FR" sz="2800" dirty="0" smtClean="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Non cliquable</a:t>
            </a:r>
            <a:endParaRPr lang="fr-FR" sz="2800" dirty="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1" name="ZoneTexte 10"/>
          <p:cNvSpPr txBox="1"/>
          <p:nvPr/>
        </p:nvSpPr>
        <p:spPr>
          <a:xfrm>
            <a:off x="15942845" y="4846213"/>
            <a:ext cx="3788601" cy="523220"/>
          </a:xfrm>
          <a:prstGeom prst="rect">
            <a:avLst/>
          </a:prstGeom>
          <a:noFill/>
        </p:spPr>
        <p:txBody>
          <a:bodyPr wrap="none" rtlCol="0">
            <a:spAutoFit/>
          </a:bodyPr>
          <a:lstStyle/>
          <a:p>
            <a:r>
              <a:rPr lang="fr-FR" sz="2800" dirty="0" err="1" smtClean="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SimpleItem</a:t>
            </a:r>
            <a:r>
              <a:rPr lang="fr-FR" sz="2800" dirty="0" smtClean="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 - Cliquable</a:t>
            </a:r>
            <a:endParaRPr lang="fr-FR" sz="2800" dirty="0">
              <a:ln w="0"/>
              <a:solidFill>
                <a:srgbClr val="003A8D"/>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endParaRPr>
          </a:p>
        </p:txBody>
      </p:sp>
      <p:sp>
        <p:nvSpPr>
          <p:cNvPr id="12" name="Rectangle 11"/>
          <p:cNvSpPr/>
          <p:nvPr/>
        </p:nvSpPr>
        <p:spPr>
          <a:xfrm>
            <a:off x="11311790" y="9596360"/>
            <a:ext cx="7494385" cy="2677656"/>
          </a:xfrm>
          <a:prstGeom prst="rect">
            <a:avLst/>
          </a:prstGeom>
        </p:spPr>
        <p:txBody>
          <a:bodyPr wrap="square">
            <a:spAutoFit/>
          </a:bodyPr>
          <a:lstStyle/>
          <a:p>
            <a:r>
              <a:rPr lang="fr-FR" sz="2800" dirty="0">
                <a:solidFill>
                  <a:srgbClr val="000000"/>
                </a:solidFill>
                <a:latin typeface="Consolas" panose="020B0609020204030204" pitchFamily="49" charset="0"/>
              </a:rPr>
              <a:t>[Navigation]</a:t>
            </a:r>
          </a:p>
          <a:p>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DefaultNextStep</a:t>
            </a:r>
            <a:r>
              <a:rPr lang="fr-FR" sz="2800" dirty="0">
                <a:solidFill>
                  <a:srgbClr val="000000"/>
                </a:solidFill>
                <a:latin typeface="Consolas" panose="020B0609020204030204" pitchFamily="49" charset="0"/>
              </a:rPr>
              <a:t>(</a:t>
            </a:r>
            <a:r>
              <a:rPr lang="fr-FR" sz="2800" dirty="0" err="1">
                <a:solidFill>
                  <a:srgbClr val="0000FF"/>
                </a:solidFill>
                <a:latin typeface="Consolas" panose="020B0609020204030204" pitchFamily="49" charset="0"/>
              </a:rPr>
              <a:t>typeof</a:t>
            </a:r>
            <a:r>
              <a:rPr lang="fr-FR" sz="2800" dirty="0">
                <a:solidFill>
                  <a:srgbClr val="000000"/>
                </a:solidFill>
                <a:latin typeface="Consolas" panose="020B0609020204030204" pitchFamily="49" charset="0"/>
              </a:rPr>
              <a:t>(</a:t>
            </a:r>
            <a:r>
              <a:rPr lang="fr-FR" sz="2800" dirty="0" err="1">
                <a:solidFill>
                  <a:srgbClr val="000000"/>
                </a:solidFill>
                <a:latin typeface="Consolas" panose="020B0609020204030204" pitchFamily="49" charset="0"/>
              </a:rPr>
              <a:t>SpidDetail</a:t>
            </a:r>
            <a:r>
              <a:rPr lang="fr-FR" sz="2800" dirty="0">
                <a:solidFill>
                  <a:srgbClr val="000000"/>
                </a:solidFill>
                <a:latin typeface="Consolas" panose="020B0609020204030204" pitchFamily="49" charset="0"/>
              </a:rPr>
              <a:t>))]</a:t>
            </a:r>
          </a:p>
          <a:p>
            <a:r>
              <a:rPr lang="fr-FR" sz="2800" dirty="0">
                <a:solidFill>
                  <a:srgbClr val="0000FF"/>
                </a:solidFill>
                <a:latin typeface="Consolas" panose="020B0609020204030204" pitchFamily="49" charset="0"/>
              </a:rPr>
              <a:t>public</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NextStepId</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GoDetail</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string</a:t>
            </a:r>
            <a:r>
              <a:rPr lang="fr-FR" sz="2800" dirty="0">
                <a:solidFill>
                  <a:srgbClr val="000000"/>
                </a:solidFill>
                <a:latin typeface="Consolas" panose="020B0609020204030204" pitchFamily="49" charset="0"/>
              </a:rPr>
              <a:t> id)</a:t>
            </a:r>
          </a:p>
          <a:p>
            <a:r>
              <a:rPr lang="fr-FR" sz="2800" dirty="0">
                <a:solidFill>
                  <a:srgbClr val="000000"/>
                </a:solidFill>
                <a:latin typeface="Consolas" panose="020B0609020204030204" pitchFamily="49" charset="0"/>
              </a:rPr>
              <a:t>{</a:t>
            </a:r>
          </a:p>
          <a:p>
            <a:r>
              <a:rPr lang="fr-FR" sz="2800" dirty="0">
                <a:solidFill>
                  <a:srgbClr val="000000"/>
                </a:solidFill>
                <a:latin typeface="Consolas" panose="020B0609020204030204" pitchFamily="49" charset="0"/>
              </a:rPr>
              <a:t>    </a:t>
            </a:r>
            <a:r>
              <a:rPr lang="fr-FR" sz="2800" dirty="0">
                <a:solidFill>
                  <a:srgbClr val="0000FF"/>
                </a:solidFill>
                <a:latin typeface="Consolas" panose="020B0609020204030204" pitchFamily="49" charset="0"/>
              </a:rPr>
              <a:t>return</a:t>
            </a:r>
            <a:r>
              <a:rPr lang="fr-FR" sz="2800" dirty="0">
                <a:solidFill>
                  <a:srgbClr val="000000"/>
                </a:solidFill>
                <a:latin typeface="Consolas" panose="020B0609020204030204" pitchFamily="49" charset="0"/>
              </a:rPr>
              <a:t> </a:t>
            </a:r>
            <a:r>
              <a:rPr lang="fr-FR" sz="2800" dirty="0" err="1">
                <a:solidFill>
                  <a:srgbClr val="000000"/>
                </a:solidFill>
                <a:latin typeface="Consolas" panose="020B0609020204030204" pitchFamily="49" charset="0"/>
              </a:rPr>
              <a:t>NextStepId.Default</a:t>
            </a:r>
            <a:r>
              <a:rPr lang="fr-FR" sz="2800" dirty="0">
                <a:solidFill>
                  <a:srgbClr val="000000"/>
                </a:solidFill>
                <a:latin typeface="Consolas" panose="020B0609020204030204" pitchFamily="49" charset="0"/>
              </a:rPr>
              <a:t>(id);</a:t>
            </a:r>
          </a:p>
          <a:p>
            <a:r>
              <a:rPr lang="fr-FR" sz="2800" dirty="0">
                <a:solidFill>
                  <a:srgbClr val="000000"/>
                </a:solidFill>
                <a:latin typeface="Consolas" panose="020B0609020204030204" pitchFamily="49" charset="0"/>
              </a:rPr>
              <a:t>}</a:t>
            </a:r>
            <a:endParaRPr lang="fr-FR" sz="2800" dirty="0"/>
          </a:p>
        </p:txBody>
      </p:sp>
      <p:sp>
        <p:nvSpPr>
          <p:cNvPr id="13" name="Rectangle 12"/>
          <p:cNvSpPr/>
          <p:nvPr/>
        </p:nvSpPr>
        <p:spPr>
          <a:xfrm>
            <a:off x="1643063" y="10011365"/>
            <a:ext cx="7613993" cy="1815882"/>
          </a:xfrm>
          <a:prstGeom prst="rect">
            <a:avLst/>
          </a:prstGeom>
        </p:spPr>
        <p:txBody>
          <a:bodyPr wrap="square">
            <a:spAutoFit/>
          </a:bodyPr>
          <a:lstStyle/>
          <a:p>
            <a:r>
              <a:rPr lang="en-US" sz="2800" dirty="0">
                <a:solidFill>
                  <a:srgbClr val="0000FF"/>
                </a:solidFill>
                <a:latin typeface="Consolas" panose="020B0609020204030204" pitchFamily="49" charset="0"/>
              </a:rPr>
              <a:t>&lt;</a:t>
            </a:r>
            <a:r>
              <a:rPr lang="en-US" sz="2800" dirty="0" err="1">
                <a:solidFill>
                  <a:srgbClr val="A31515"/>
                </a:solidFill>
                <a:latin typeface="Consolas" panose="020B0609020204030204" pitchFamily="49" charset="0"/>
              </a:rPr>
              <a:t>spid:SimpleItem</a:t>
            </a:r>
            <a:r>
              <a:rPr lang="en-US" sz="2800" dirty="0">
                <a:solidFill>
                  <a:srgbClr val="0000FF"/>
                </a:solidFill>
                <a:latin typeface="Consolas" panose="020B0609020204030204" pitchFamily="49" charset="0"/>
              </a:rPr>
              <a:t> </a:t>
            </a:r>
            <a:endParaRPr lang="en-US" sz="2800" dirty="0" smtClean="0">
              <a:solidFill>
                <a:srgbClr val="0000FF"/>
              </a:solidFill>
              <a:latin typeface="Consolas" panose="020B0609020204030204" pitchFamily="49" charset="0"/>
            </a:endParaRPr>
          </a:p>
          <a:p>
            <a:r>
              <a:rPr lang="en-US" sz="2800" dirty="0">
                <a:solidFill>
                  <a:srgbClr val="0000FF"/>
                </a:solidFill>
                <a:latin typeface="Consolas" panose="020B0609020204030204" pitchFamily="49" charset="0"/>
              </a:rPr>
              <a:t> </a:t>
            </a:r>
            <a:r>
              <a:rPr lang="en-US" sz="2800" dirty="0" smtClean="0">
                <a:solidFill>
                  <a:srgbClr val="0000FF"/>
                </a:solidFill>
                <a:latin typeface="Consolas" panose="020B0609020204030204" pitchFamily="49" charset="0"/>
              </a:rPr>
              <a:t> </a:t>
            </a:r>
            <a:r>
              <a:rPr lang="en-US" sz="2800" dirty="0" smtClean="0">
                <a:solidFill>
                  <a:srgbClr val="FF0000"/>
                </a:solidFill>
                <a:latin typeface="Consolas" panose="020B0609020204030204" pitchFamily="49" charset="0"/>
              </a:rPr>
              <a:t>Command</a:t>
            </a:r>
            <a:r>
              <a:rPr lang="en-US" sz="2800" dirty="0">
                <a:solidFill>
                  <a:srgbClr val="0000FF"/>
                </a:solidFill>
                <a:latin typeface="Consolas" panose="020B0609020204030204" pitchFamily="49" charset="0"/>
              </a:rPr>
              <a:t>=</a:t>
            </a:r>
            <a:r>
              <a:rPr lang="en-US" sz="2800" dirty="0">
                <a:solidFill>
                  <a:srgbClr val="000000"/>
                </a:solidFill>
                <a:latin typeface="Consolas" panose="020B0609020204030204" pitchFamily="49" charset="0"/>
              </a:rPr>
              <a:t>"</a:t>
            </a:r>
            <a:r>
              <a:rPr lang="en-US" sz="2800" dirty="0" err="1">
                <a:solidFill>
                  <a:srgbClr val="0000FF"/>
                </a:solidFill>
                <a:latin typeface="Consolas" panose="020B0609020204030204" pitchFamily="49" charset="0"/>
              </a:rPr>
              <a:t>GoDetail,param</a:t>
            </a:r>
            <a:r>
              <a:rPr lang="en-US" sz="2800" dirty="0">
                <a:solidFill>
                  <a:srgbClr val="0000FF"/>
                </a:solidFill>
                <a:latin typeface="Consolas" panose="020B0609020204030204" pitchFamily="49" charset="0"/>
              </a:rPr>
              <a:t>('id','1')</a:t>
            </a:r>
            <a:r>
              <a:rPr lang="en-US" sz="2800" dirty="0">
                <a:solidFill>
                  <a:srgbClr val="000000"/>
                </a:solidFill>
                <a:latin typeface="Consolas" panose="020B0609020204030204" pitchFamily="49" charset="0"/>
              </a:rPr>
              <a:t>"</a:t>
            </a:r>
            <a:r>
              <a:rPr lang="en-US" sz="2800" dirty="0">
                <a:solidFill>
                  <a:srgbClr val="0000FF"/>
                </a:solidFill>
                <a:latin typeface="Consolas" panose="020B0609020204030204" pitchFamily="49" charset="0"/>
              </a:rPr>
              <a:t>&gt;</a:t>
            </a:r>
            <a:endParaRPr lang="en-US" sz="2800" dirty="0">
              <a:solidFill>
                <a:srgbClr val="000000"/>
              </a:solidFill>
              <a:latin typeface="Consolas" panose="020B0609020204030204" pitchFamily="49" charset="0"/>
            </a:endParaRPr>
          </a:p>
          <a:p>
            <a:r>
              <a:rPr lang="fr-FR" sz="2800" dirty="0" smtClean="0">
                <a:solidFill>
                  <a:srgbClr val="0000FF"/>
                </a:solidFill>
                <a:latin typeface="Consolas" panose="020B0609020204030204" pitchFamily="49" charset="0"/>
              </a:rPr>
              <a:t>  …</a:t>
            </a:r>
            <a:endParaRPr lang="fr-FR" sz="2800" dirty="0">
              <a:solidFill>
                <a:srgbClr val="000000"/>
              </a:solidFill>
              <a:latin typeface="Consolas" panose="020B0609020204030204" pitchFamily="49" charset="0"/>
            </a:endParaRP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spid:SimpleItem</a:t>
            </a:r>
            <a:r>
              <a:rPr lang="fr-FR" sz="2800" dirty="0">
                <a:solidFill>
                  <a:srgbClr val="0000FF"/>
                </a:solidFill>
                <a:latin typeface="Consolas" panose="020B0609020204030204" pitchFamily="49" charset="0"/>
              </a:rPr>
              <a:t>&gt;</a:t>
            </a:r>
            <a:endParaRPr lang="fr-FR" sz="2800" dirty="0"/>
          </a:p>
        </p:txBody>
      </p:sp>
      <p:sp>
        <p:nvSpPr>
          <p:cNvPr id="14" name="Rectangle 13"/>
          <p:cNvSpPr/>
          <p:nvPr/>
        </p:nvSpPr>
        <p:spPr>
          <a:xfrm>
            <a:off x="3746089" y="10464315"/>
            <a:ext cx="4955459" cy="537982"/>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4794641" y="10464315"/>
            <a:ext cx="3788327" cy="537982"/>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1341287" y="9596360"/>
            <a:ext cx="2433707" cy="508122"/>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Flèche droite 16"/>
          <p:cNvSpPr/>
          <p:nvPr/>
        </p:nvSpPr>
        <p:spPr>
          <a:xfrm>
            <a:off x="9257056" y="10464315"/>
            <a:ext cx="1831527" cy="53798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0050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a:stretch>
            <a:fillRect/>
          </a:stretch>
        </p:blipFill>
        <p:spPr>
          <a:xfrm>
            <a:off x="9535520" y="2659598"/>
            <a:ext cx="6307194" cy="9989827"/>
          </a:xfrm>
          <a:prstGeom prst="rect">
            <a:avLst/>
          </a:prstGeom>
        </p:spPr>
      </p:pic>
      <p:sp>
        <p:nvSpPr>
          <p:cNvPr id="5" name="Titre 4"/>
          <p:cNvSpPr>
            <a:spLocks noGrp="1"/>
          </p:cNvSpPr>
          <p:nvPr>
            <p:ph type="title"/>
          </p:nvPr>
        </p:nvSpPr>
        <p:spPr/>
        <p:txBody>
          <a:bodyPr/>
          <a:lstStyle/>
          <a:p>
            <a:r>
              <a:rPr lang="fr-FR" dirty="0" smtClean="0"/>
              <a:t>Page de détail</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16</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&lt;</a:t>
            </a:r>
            <a:r>
              <a:rPr lang="fr-FR" dirty="0" err="1" smtClean="0"/>
              <a:t>spid:DetailPage</a:t>
            </a:r>
            <a:r>
              <a:rPr lang="fr-FR" dirty="0" smtClean="0"/>
              <a:t>&gt;</a:t>
            </a:r>
            <a:endParaRPr lang="fr-FR" dirty="0"/>
          </a:p>
        </p:txBody>
      </p:sp>
      <p:sp>
        <p:nvSpPr>
          <p:cNvPr id="8" name="Rectangle 7"/>
          <p:cNvSpPr/>
          <p:nvPr/>
        </p:nvSpPr>
        <p:spPr>
          <a:xfrm>
            <a:off x="9536705" y="11652078"/>
            <a:ext cx="6306009" cy="100001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ZoneTexte 8"/>
          <p:cNvSpPr txBox="1"/>
          <p:nvPr/>
        </p:nvSpPr>
        <p:spPr>
          <a:xfrm>
            <a:off x="4776489" y="11403583"/>
            <a:ext cx="4501039" cy="1815882"/>
          </a:xfrm>
          <a:prstGeom prst="rect">
            <a:avLst/>
          </a:prstGeom>
          <a:noFill/>
        </p:spPr>
        <p:txBody>
          <a:bodyPr wrap="none" rtlCol="0">
            <a:spAutoFit/>
          </a:bodyPr>
          <a:lstStyle/>
          <a:p>
            <a:pPr algn="r"/>
            <a:r>
              <a:rPr lang="fr-FR" sz="4000" dirty="0" err="1" smtClean="0">
                <a:solidFill>
                  <a:srgbClr val="0070C0"/>
                </a:solidFill>
                <a:latin typeface="Segoe UI" panose="020B0502040204020203" pitchFamily="34" charset="0"/>
                <a:cs typeface="Segoe UI" panose="020B0502040204020203" pitchFamily="34" charset="0"/>
              </a:rPr>
              <a:t>MainLink</a:t>
            </a:r>
            <a:endParaRPr lang="fr-FR" sz="4000" dirty="0" smtClean="0">
              <a:solidFill>
                <a:srgbClr val="0070C0"/>
              </a:solidFill>
              <a:latin typeface="Segoe UI" panose="020B0502040204020203" pitchFamily="34" charset="0"/>
              <a:cs typeface="Segoe UI" panose="020B0502040204020203" pitchFamily="34" charset="0"/>
            </a:endParaRPr>
          </a:p>
          <a:p>
            <a:pPr algn="r"/>
            <a:r>
              <a:rPr lang="fr-FR" sz="4000" dirty="0">
                <a:solidFill>
                  <a:srgbClr val="0070C0"/>
                </a:solidFill>
                <a:latin typeface="Segoe UI" panose="020B0502040204020203" pitchFamily="34" charset="0"/>
                <a:cs typeface="Segoe UI" panose="020B0502040204020203" pitchFamily="34" charset="0"/>
              </a:rPr>
              <a:t>&lt;</a:t>
            </a:r>
            <a:r>
              <a:rPr lang="fr-FR" sz="4000" dirty="0" err="1" smtClean="0">
                <a:solidFill>
                  <a:srgbClr val="0070C0"/>
                </a:solidFill>
                <a:latin typeface="Segoe UI" panose="020B0502040204020203" pitchFamily="34" charset="0"/>
                <a:cs typeface="Segoe UI" panose="020B0502040204020203" pitchFamily="34" charset="0"/>
              </a:rPr>
              <a:t>spid:PageAction</a:t>
            </a:r>
            <a:r>
              <a:rPr lang="fr-FR" sz="4000" dirty="0" smtClean="0">
                <a:solidFill>
                  <a:srgbClr val="0070C0"/>
                </a:solidFill>
                <a:latin typeface="Segoe UI" panose="020B0502040204020203" pitchFamily="34" charset="0"/>
                <a:cs typeface="Segoe UI" panose="020B0502040204020203" pitchFamily="34" charset="0"/>
              </a:rPr>
              <a:t>&gt;</a:t>
            </a:r>
          </a:p>
          <a:p>
            <a:pPr algn="r"/>
            <a:r>
              <a:rPr lang="fr-FR" sz="2800" dirty="0" smtClean="0">
                <a:solidFill>
                  <a:srgbClr val="0070C0"/>
                </a:solidFill>
                <a:latin typeface="Segoe UI" panose="020B0502040204020203" pitchFamily="34" charset="0"/>
                <a:cs typeface="Segoe UI" panose="020B0502040204020203" pitchFamily="34" charset="0"/>
              </a:rPr>
              <a:t>(1 maximum)</a:t>
            </a:r>
            <a:endParaRPr lang="fr-FR" sz="4000" dirty="0" smtClean="0">
              <a:solidFill>
                <a:srgbClr val="0070C0"/>
              </a:solidFill>
              <a:latin typeface="Segoe UI" panose="020B0502040204020203" pitchFamily="34" charset="0"/>
              <a:cs typeface="Segoe UI" panose="020B0502040204020203" pitchFamily="34" charset="0"/>
            </a:endParaRPr>
          </a:p>
        </p:txBody>
      </p:sp>
      <p:sp>
        <p:nvSpPr>
          <p:cNvPr id="10" name="Rectangle 9"/>
          <p:cNvSpPr/>
          <p:nvPr/>
        </p:nvSpPr>
        <p:spPr>
          <a:xfrm>
            <a:off x="9536705" y="3628102"/>
            <a:ext cx="6306009" cy="1917291"/>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ZoneTexte 10"/>
          <p:cNvSpPr txBox="1"/>
          <p:nvPr/>
        </p:nvSpPr>
        <p:spPr>
          <a:xfrm>
            <a:off x="7027009" y="4232804"/>
            <a:ext cx="2249334" cy="1138773"/>
          </a:xfrm>
          <a:prstGeom prst="rect">
            <a:avLst/>
          </a:prstGeom>
          <a:noFill/>
        </p:spPr>
        <p:txBody>
          <a:bodyPr wrap="none" rtlCol="0">
            <a:spAutoFit/>
          </a:bodyPr>
          <a:lstStyle/>
          <a:p>
            <a:pPr algn="r"/>
            <a:r>
              <a:rPr lang="fr-FR" sz="4000" dirty="0" err="1" smtClean="0">
                <a:solidFill>
                  <a:schemeClr val="accent2"/>
                </a:solidFill>
                <a:latin typeface="Segoe UI" panose="020B0502040204020203" pitchFamily="34" charset="0"/>
                <a:cs typeface="Segoe UI" panose="020B0502040204020203" pitchFamily="34" charset="0"/>
              </a:rPr>
              <a:t>ImageUrl</a:t>
            </a:r>
            <a:endParaRPr lang="fr-FR" sz="4000" dirty="0" smtClean="0">
              <a:solidFill>
                <a:schemeClr val="accent2"/>
              </a:solidFill>
              <a:latin typeface="Segoe UI" panose="020B0502040204020203" pitchFamily="34" charset="0"/>
              <a:cs typeface="Segoe UI" panose="020B0502040204020203" pitchFamily="34" charset="0"/>
            </a:endParaRPr>
          </a:p>
          <a:p>
            <a:pPr algn="r"/>
            <a:r>
              <a:rPr lang="fr-FR" sz="2800" dirty="0" smtClean="0">
                <a:solidFill>
                  <a:schemeClr val="accent2"/>
                </a:solidFill>
                <a:latin typeface="Segoe UI" panose="020B0502040204020203" pitchFamily="34" charset="0"/>
                <a:cs typeface="Segoe UI" panose="020B0502040204020203" pitchFamily="34" charset="0"/>
              </a:rPr>
              <a:t>(optionnel)</a:t>
            </a:r>
          </a:p>
        </p:txBody>
      </p:sp>
      <p:sp>
        <p:nvSpPr>
          <p:cNvPr id="12" name="Rectangle 11"/>
          <p:cNvSpPr/>
          <p:nvPr/>
        </p:nvSpPr>
        <p:spPr>
          <a:xfrm>
            <a:off x="9536705" y="5633884"/>
            <a:ext cx="6306009" cy="3853015"/>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ZoneTexte 12"/>
          <p:cNvSpPr txBox="1"/>
          <p:nvPr/>
        </p:nvSpPr>
        <p:spPr>
          <a:xfrm>
            <a:off x="4424407" y="7139089"/>
            <a:ext cx="5112297" cy="1138773"/>
          </a:xfrm>
          <a:prstGeom prst="rect">
            <a:avLst/>
          </a:prstGeom>
          <a:noFill/>
        </p:spPr>
        <p:txBody>
          <a:bodyPr wrap="none" rtlCol="0">
            <a:spAutoFit/>
          </a:bodyPr>
          <a:lstStyle/>
          <a:p>
            <a:pPr algn="r"/>
            <a:r>
              <a:rPr lang="fr-FR" sz="4000" dirty="0" smtClean="0">
                <a:solidFill>
                  <a:schemeClr val="accent6"/>
                </a:solidFill>
                <a:latin typeface="Segoe UI" panose="020B0502040204020203" pitchFamily="34" charset="0"/>
                <a:cs typeface="Segoe UI" panose="020B0502040204020203" pitchFamily="34" charset="0"/>
              </a:rPr>
              <a:t>&lt;</a:t>
            </a:r>
            <a:r>
              <a:rPr lang="fr-FR" sz="4000" dirty="0" err="1" smtClean="0">
                <a:solidFill>
                  <a:schemeClr val="accent6"/>
                </a:solidFill>
                <a:latin typeface="Segoe UI" panose="020B0502040204020203" pitchFamily="34" charset="0"/>
                <a:cs typeface="Segoe UI" panose="020B0502040204020203" pitchFamily="34" charset="0"/>
              </a:rPr>
              <a:t>spid:FunctionBlock</a:t>
            </a:r>
            <a:r>
              <a:rPr lang="fr-FR" sz="4000" dirty="0" smtClean="0">
                <a:solidFill>
                  <a:schemeClr val="accent6"/>
                </a:solidFill>
                <a:latin typeface="Segoe UI" panose="020B0502040204020203" pitchFamily="34" charset="0"/>
                <a:cs typeface="Segoe UI" panose="020B0502040204020203" pitchFamily="34" charset="0"/>
              </a:rPr>
              <a:t>&gt;</a:t>
            </a:r>
          </a:p>
          <a:p>
            <a:pPr algn="r"/>
            <a:r>
              <a:rPr lang="fr-FR" sz="2800" dirty="0" smtClean="0">
                <a:solidFill>
                  <a:schemeClr val="accent6"/>
                </a:solidFill>
                <a:latin typeface="Segoe UI" panose="020B0502040204020203" pitchFamily="34" charset="0"/>
                <a:cs typeface="Segoe UI" panose="020B0502040204020203" pitchFamily="34" charset="0"/>
              </a:rPr>
              <a:t>(1 minimum)</a:t>
            </a:r>
            <a:endParaRPr lang="fr-FR" sz="4000" dirty="0" smtClean="0">
              <a:solidFill>
                <a:schemeClr val="accent6"/>
              </a:solidFill>
              <a:latin typeface="Segoe UI" panose="020B0502040204020203" pitchFamily="34" charset="0"/>
              <a:cs typeface="Segoe UI" panose="020B0502040204020203" pitchFamily="34" charset="0"/>
            </a:endParaRPr>
          </a:p>
        </p:txBody>
      </p:sp>
      <p:sp>
        <p:nvSpPr>
          <p:cNvPr id="15" name="Rectangle 14"/>
          <p:cNvSpPr/>
          <p:nvPr/>
        </p:nvSpPr>
        <p:spPr>
          <a:xfrm>
            <a:off x="9536705" y="9480672"/>
            <a:ext cx="6306009" cy="1603221"/>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3397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utiles pour la page de détail</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17</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spid:NameValueItem</a:t>
            </a:r>
            <a:r>
              <a:rPr lang="fr-FR" dirty="0" smtClean="0"/>
              <a:t>&gt;</a:t>
            </a:r>
            <a:endParaRPr lang="fr-FR" dirty="0"/>
          </a:p>
        </p:txBody>
      </p:sp>
      <p:sp>
        <p:nvSpPr>
          <p:cNvPr id="14" name="Espace réservé du texte 13"/>
          <p:cNvSpPr>
            <a:spLocks noGrp="1"/>
          </p:cNvSpPr>
          <p:nvPr>
            <p:ph type="body" sz="quarter" idx="14"/>
          </p:nvPr>
        </p:nvSpPr>
        <p:spPr/>
        <p:txBody>
          <a:bodyPr/>
          <a:lstStyle/>
          <a:p>
            <a:endParaRPr lang="fr-FR"/>
          </a:p>
        </p:txBody>
      </p:sp>
      <p:pic>
        <p:nvPicPr>
          <p:cNvPr id="7" name="Image 6"/>
          <p:cNvPicPr>
            <a:picLocks noChangeAspect="1"/>
          </p:cNvPicPr>
          <p:nvPr/>
        </p:nvPicPr>
        <p:blipFill>
          <a:blip r:embed="rId3"/>
          <a:stretch>
            <a:fillRect/>
          </a:stretch>
        </p:blipFill>
        <p:spPr>
          <a:xfrm>
            <a:off x="6642468" y="4156363"/>
            <a:ext cx="10740111" cy="1645093"/>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8159829" y="4310910"/>
            <a:ext cx="2674425" cy="1319968"/>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6753304" y="4326940"/>
            <a:ext cx="1295689" cy="130393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0945090" y="4310909"/>
            <a:ext cx="6289964" cy="1319969"/>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ZoneTexte 10"/>
          <p:cNvSpPr txBox="1"/>
          <p:nvPr/>
        </p:nvSpPr>
        <p:spPr>
          <a:xfrm>
            <a:off x="5308951" y="4596556"/>
            <a:ext cx="1149674" cy="707886"/>
          </a:xfrm>
          <a:prstGeom prst="rect">
            <a:avLst/>
          </a:prstGeom>
          <a:noFill/>
        </p:spPr>
        <p:txBody>
          <a:bodyPr wrap="none" rtlCol="0">
            <a:spAutoFit/>
          </a:bodyPr>
          <a:lstStyle/>
          <a:p>
            <a:r>
              <a:rPr lang="fr-FR" sz="4000" dirty="0" err="1" smtClean="0">
                <a:solidFill>
                  <a:schemeClr val="accent5"/>
                </a:solidFill>
                <a:latin typeface="Segoe UI" panose="020B0502040204020203" pitchFamily="34" charset="0"/>
                <a:cs typeface="Segoe UI" panose="020B0502040204020203" pitchFamily="34" charset="0"/>
              </a:rPr>
              <a:t>Icon</a:t>
            </a:r>
            <a:endParaRPr lang="fr-FR" sz="4000" dirty="0">
              <a:solidFill>
                <a:schemeClr val="accent5"/>
              </a:solidFill>
              <a:latin typeface="Segoe UI" panose="020B0502040204020203" pitchFamily="34" charset="0"/>
              <a:cs typeface="Segoe UI" panose="020B0502040204020203" pitchFamily="34" charset="0"/>
            </a:endParaRPr>
          </a:p>
        </p:txBody>
      </p:sp>
      <p:sp>
        <p:nvSpPr>
          <p:cNvPr id="12" name="ZoneTexte 11"/>
          <p:cNvSpPr txBox="1"/>
          <p:nvPr/>
        </p:nvSpPr>
        <p:spPr>
          <a:xfrm>
            <a:off x="8469172" y="3363855"/>
            <a:ext cx="1539204" cy="707886"/>
          </a:xfrm>
          <a:prstGeom prst="rect">
            <a:avLst/>
          </a:prstGeom>
          <a:noFill/>
        </p:spPr>
        <p:txBody>
          <a:bodyPr wrap="none" rtlCol="0">
            <a:spAutoFit/>
          </a:bodyPr>
          <a:lstStyle/>
          <a:p>
            <a:r>
              <a:rPr lang="fr-FR" sz="4000" dirty="0" smtClean="0">
                <a:solidFill>
                  <a:srgbClr val="7030A0"/>
                </a:solidFill>
                <a:latin typeface="Segoe UI" panose="020B0502040204020203" pitchFamily="34" charset="0"/>
                <a:cs typeface="Segoe UI" panose="020B0502040204020203" pitchFamily="34" charset="0"/>
              </a:rPr>
              <a:t>Name</a:t>
            </a:r>
            <a:endParaRPr lang="fr-FR" sz="4000" dirty="0">
              <a:solidFill>
                <a:srgbClr val="7030A0"/>
              </a:solidFill>
              <a:latin typeface="Segoe UI" panose="020B0502040204020203" pitchFamily="34" charset="0"/>
              <a:cs typeface="Segoe UI" panose="020B0502040204020203" pitchFamily="34" charset="0"/>
            </a:endParaRPr>
          </a:p>
        </p:txBody>
      </p:sp>
      <p:sp>
        <p:nvSpPr>
          <p:cNvPr id="13" name="ZoneTexte 12"/>
          <p:cNvSpPr txBox="1"/>
          <p:nvPr/>
        </p:nvSpPr>
        <p:spPr>
          <a:xfrm>
            <a:off x="13191065" y="3363855"/>
            <a:ext cx="1411027" cy="707886"/>
          </a:xfrm>
          <a:prstGeom prst="rect">
            <a:avLst/>
          </a:prstGeom>
          <a:noFill/>
        </p:spPr>
        <p:txBody>
          <a:bodyPr wrap="none" rtlCol="0">
            <a:spAutoFit/>
          </a:bodyPr>
          <a:lstStyle/>
          <a:p>
            <a:r>
              <a:rPr lang="fr-FR" sz="4000" dirty="0" smtClean="0">
                <a:solidFill>
                  <a:schemeClr val="accent6"/>
                </a:solidFill>
                <a:latin typeface="Segoe UI" panose="020B0502040204020203" pitchFamily="34" charset="0"/>
                <a:cs typeface="Segoe UI" panose="020B0502040204020203" pitchFamily="34" charset="0"/>
              </a:rPr>
              <a:t>Value</a:t>
            </a:r>
            <a:endParaRPr lang="fr-FR" sz="4000" dirty="0">
              <a:solidFill>
                <a:schemeClr val="accent6"/>
              </a:solidFill>
              <a:latin typeface="Segoe UI" panose="020B0502040204020203" pitchFamily="34" charset="0"/>
              <a:cs typeface="Segoe UI" panose="020B0502040204020203" pitchFamily="34" charset="0"/>
            </a:endParaRPr>
          </a:p>
        </p:txBody>
      </p:sp>
      <p:sp>
        <p:nvSpPr>
          <p:cNvPr id="15" name="Espace réservé du texte 3"/>
          <p:cNvSpPr txBox="1">
            <a:spLocks/>
          </p:cNvSpPr>
          <p:nvPr/>
        </p:nvSpPr>
        <p:spPr>
          <a:xfrm>
            <a:off x="1643062" y="6437122"/>
            <a:ext cx="22063075" cy="3820052"/>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&lt;</a:t>
            </a:r>
            <a:r>
              <a:rPr lang="fr-FR" dirty="0" err="1" smtClean="0"/>
              <a:t>spid:GaugesListItem</a:t>
            </a:r>
            <a:r>
              <a:rPr lang="fr-FR" dirty="0" smtClean="0"/>
              <a:t>&gt;</a:t>
            </a:r>
            <a:endParaRPr lang="fr-FR" dirty="0"/>
          </a:p>
        </p:txBody>
      </p:sp>
      <p:pic>
        <p:nvPicPr>
          <p:cNvPr id="16" name="Image 15"/>
          <p:cNvPicPr>
            <a:picLocks noChangeAspect="1"/>
          </p:cNvPicPr>
          <p:nvPr/>
        </p:nvPicPr>
        <p:blipFill rotWithShape="1">
          <a:blip r:embed="rId4">
            <a:extLst>
              <a:ext uri="{28A0092B-C50C-407E-A947-70E740481C1C}">
                <a14:useLocalDpi xmlns:a14="http://schemas.microsoft.com/office/drawing/2010/main" val="0"/>
              </a:ext>
            </a:extLst>
          </a:blip>
          <a:srcRect t="17726" r="4669" b="53797"/>
          <a:stretch/>
        </p:blipFill>
        <p:spPr>
          <a:xfrm>
            <a:off x="6582999" y="7565165"/>
            <a:ext cx="10809966" cy="1875751"/>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7672350" y="7565164"/>
            <a:ext cx="9429253" cy="594199"/>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6715204" y="7565164"/>
            <a:ext cx="838914" cy="1788386"/>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ZoneTexte 18"/>
          <p:cNvSpPr txBox="1"/>
          <p:nvPr/>
        </p:nvSpPr>
        <p:spPr>
          <a:xfrm>
            <a:off x="5348173" y="7993205"/>
            <a:ext cx="1149674" cy="707886"/>
          </a:xfrm>
          <a:prstGeom prst="rect">
            <a:avLst/>
          </a:prstGeom>
          <a:noFill/>
        </p:spPr>
        <p:txBody>
          <a:bodyPr wrap="none" rtlCol="0">
            <a:spAutoFit/>
          </a:bodyPr>
          <a:lstStyle/>
          <a:p>
            <a:r>
              <a:rPr lang="fr-FR" sz="4000" dirty="0" err="1" smtClean="0">
                <a:solidFill>
                  <a:schemeClr val="accent5"/>
                </a:solidFill>
                <a:latin typeface="Segoe UI" panose="020B0502040204020203" pitchFamily="34" charset="0"/>
                <a:cs typeface="Segoe UI" panose="020B0502040204020203" pitchFamily="34" charset="0"/>
              </a:rPr>
              <a:t>Icon</a:t>
            </a:r>
            <a:endParaRPr lang="fr-FR" sz="4000" dirty="0">
              <a:solidFill>
                <a:schemeClr val="accent5"/>
              </a:solidFill>
              <a:latin typeface="Segoe UI" panose="020B0502040204020203" pitchFamily="34" charset="0"/>
              <a:cs typeface="Segoe UI" panose="020B0502040204020203" pitchFamily="34" charset="0"/>
            </a:endParaRPr>
          </a:p>
        </p:txBody>
      </p:sp>
      <p:sp>
        <p:nvSpPr>
          <p:cNvPr id="20" name="ZoneTexte 19"/>
          <p:cNvSpPr txBox="1"/>
          <p:nvPr/>
        </p:nvSpPr>
        <p:spPr>
          <a:xfrm>
            <a:off x="11771968" y="6750862"/>
            <a:ext cx="1144865" cy="707886"/>
          </a:xfrm>
          <a:prstGeom prst="rect">
            <a:avLst/>
          </a:prstGeom>
          <a:noFill/>
        </p:spPr>
        <p:txBody>
          <a:bodyPr wrap="none" rtlCol="0">
            <a:spAutoFit/>
          </a:bodyPr>
          <a:lstStyle/>
          <a:p>
            <a:r>
              <a:rPr lang="fr-FR" sz="4000" dirty="0" err="1" smtClean="0">
                <a:solidFill>
                  <a:srgbClr val="7030A0"/>
                </a:solidFill>
                <a:latin typeface="Segoe UI" panose="020B0502040204020203" pitchFamily="34" charset="0"/>
                <a:cs typeface="Segoe UI" panose="020B0502040204020203" pitchFamily="34" charset="0"/>
              </a:rPr>
              <a:t>Title</a:t>
            </a:r>
            <a:endParaRPr lang="fr-FR" sz="4000" dirty="0">
              <a:solidFill>
                <a:srgbClr val="7030A0"/>
              </a:solidFill>
              <a:latin typeface="Segoe UI" panose="020B0502040204020203" pitchFamily="34" charset="0"/>
              <a:cs typeface="Segoe UI" panose="020B0502040204020203" pitchFamily="34" charset="0"/>
            </a:endParaRPr>
          </a:p>
        </p:txBody>
      </p:sp>
      <p:sp>
        <p:nvSpPr>
          <p:cNvPr id="21" name="Rectangle 20"/>
          <p:cNvSpPr/>
          <p:nvPr/>
        </p:nvSpPr>
        <p:spPr>
          <a:xfrm>
            <a:off x="7672351" y="8230950"/>
            <a:ext cx="4672050" cy="1103550"/>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12429553" y="8230950"/>
            <a:ext cx="4672050" cy="1103550"/>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ZoneTexte 22"/>
          <p:cNvSpPr txBox="1"/>
          <p:nvPr/>
        </p:nvSpPr>
        <p:spPr>
          <a:xfrm>
            <a:off x="10673752" y="9544129"/>
            <a:ext cx="5296643" cy="707886"/>
          </a:xfrm>
          <a:prstGeom prst="rect">
            <a:avLst/>
          </a:prstGeom>
          <a:noFill/>
        </p:spPr>
        <p:txBody>
          <a:bodyPr wrap="none" rtlCol="0">
            <a:spAutoFit/>
          </a:bodyPr>
          <a:lstStyle/>
          <a:p>
            <a:r>
              <a:rPr lang="fr-FR" sz="4000" dirty="0">
                <a:solidFill>
                  <a:schemeClr val="accent4"/>
                </a:solidFill>
                <a:latin typeface="Segoe UI" panose="020B0502040204020203" pitchFamily="34" charset="0"/>
                <a:cs typeface="Segoe UI" panose="020B0502040204020203" pitchFamily="34" charset="0"/>
              </a:rPr>
              <a:t>&lt;</a:t>
            </a:r>
            <a:r>
              <a:rPr lang="fr-FR" sz="4000" dirty="0" err="1" smtClean="0">
                <a:solidFill>
                  <a:schemeClr val="accent4"/>
                </a:solidFill>
                <a:latin typeface="Segoe UI" panose="020B0502040204020203" pitchFamily="34" charset="0"/>
                <a:cs typeface="Segoe UI" panose="020B0502040204020203" pitchFamily="34" charset="0"/>
              </a:rPr>
              <a:t>spid:Gauge</a:t>
            </a:r>
            <a:r>
              <a:rPr lang="fr-FR" sz="4000" dirty="0" smtClean="0">
                <a:solidFill>
                  <a:schemeClr val="accent4"/>
                </a:solidFill>
                <a:latin typeface="Segoe UI" panose="020B0502040204020203" pitchFamily="34" charset="0"/>
                <a:cs typeface="Segoe UI" panose="020B0502040204020203" pitchFamily="34" charset="0"/>
              </a:rPr>
              <a:t>&gt; (1 ou 2)</a:t>
            </a:r>
            <a:endParaRPr lang="fr-FR" sz="4000" dirty="0">
              <a:solidFill>
                <a:schemeClr val="accent4"/>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rotWithShape="1">
          <a:blip r:embed="rId4">
            <a:extLst>
              <a:ext uri="{28A0092B-C50C-407E-A947-70E740481C1C}">
                <a14:useLocalDpi xmlns:a14="http://schemas.microsoft.com/office/drawing/2010/main" val="0"/>
              </a:ext>
            </a:extLst>
          </a:blip>
          <a:srcRect l="9247" t="27177" r="47746" b="53797"/>
          <a:stretch/>
        </p:blipFill>
        <p:spPr>
          <a:xfrm>
            <a:off x="4696261" y="10616130"/>
            <a:ext cx="6432288" cy="1652993"/>
          </a:xfrm>
          <a:prstGeom prst="rect">
            <a:avLst/>
          </a:prstGeom>
          <a:ln>
            <a:noFill/>
          </a:ln>
          <a:effectLst>
            <a:outerShdw blurRad="292100" dist="139700" dir="2700000" algn="tl" rotWithShape="0">
              <a:srgbClr val="333333">
                <a:alpha val="65000"/>
              </a:srgbClr>
            </a:outerShdw>
          </a:effectLst>
        </p:spPr>
      </p:pic>
      <p:sp>
        <p:nvSpPr>
          <p:cNvPr id="25" name="Rectangle 24"/>
          <p:cNvSpPr/>
          <p:nvPr/>
        </p:nvSpPr>
        <p:spPr>
          <a:xfrm>
            <a:off x="4741486" y="10577166"/>
            <a:ext cx="6387062" cy="481193"/>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4741485" y="11142981"/>
            <a:ext cx="6387063" cy="465845"/>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8" name="ZoneTexte 27"/>
          <p:cNvSpPr txBox="1"/>
          <p:nvPr/>
        </p:nvSpPr>
        <p:spPr>
          <a:xfrm>
            <a:off x="11284688" y="10979650"/>
            <a:ext cx="1144865" cy="707886"/>
          </a:xfrm>
          <a:prstGeom prst="rect">
            <a:avLst/>
          </a:prstGeom>
          <a:noFill/>
        </p:spPr>
        <p:txBody>
          <a:bodyPr wrap="none" rtlCol="0">
            <a:spAutoFit/>
          </a:bodyPr>
          <a:lstStyle/>
          <a:p>
            <a:r>
              <a:rPr lang="fr-FR" sz="4000" dirty="0" err="1" smtClean="0">
                <a:solidFill>
                  <a:srgbClr val="7030A0"/>
                </a:solidFill>
                <a:latin typeface="Segoe UI" panose="020B0502040204020203" pitchFamily="34" charset="0"/>
                <a:cs typeface="Segoe UI" panose="020B0502040204020203" pitchFamily="34" charset="0"/>
              </a:rPr>
              <a:t>Title</a:t>
            </a:r>
            <a:endParaRPr lang="fr-FR" sz="4000" dirty="0">
              <a:solidFill>
                <a:srgbClr val="7030A0"/>
              </a:solidFill>
              <a:latin typeface="Segoe UI" panose="020B0502040204020203" pitchFamily="34" charset="0"/>
              <a:cs typeface="Segoe UI" panose="020B0502040204020203" pitchFamily="34" charset="0"/>
            </a:endParaRPr>
          </a:p>
        </p:txBody>
      </p:sp>
      <p:sp>
        <p:nvSpPr>
          <p:cNvPr id="29" name="ZoneTexte 28"/>
          <p:cNvSpPr txBox="1"/>
          <p:nvPr/>
        </p:nvSpPr>
        <p:spPr>
          <a:xfrm>
            <a:off x="3199468" y="10435095"/>
            <a:ext cx="1077603" cy="707886"/>
          </a:xfrm>
          <a:prstGeom prst="rect">
            <a:avLst/>
          </a:prstGeom>
          <a:noFill/>
        </p:spPr>
        <p:txBody>
          <a:bodyPr wrap="none" rtlCol="0">
            <a:spAutoFit/>
          </a:bodyPr>
          <a:lstStyle/>
          <a:p>
            <a:r>
              <a:rPr lang="fr-FR" sz="4000" dirty="0" err="1" smtClean="0">
                <a:solidFill>
                  <a:schemeClr val="accent2"/>
                </a:solidFill>
                <a:latin typeface="Segoe UI" panose="020B0502040204020203" pitchFamily="34" charset="0"/>
                <a:cs typeface="Segoe UI" panose="020B0502040204020203" pitchFamily="34" charset="0"/>
              </a:rPr>
              <a:t>Text</a:t>
            </a:r>
            <a:endParaRPr lang="fr-FR" sz="4000" dirty="0">
              <a:solidFill>
                <a:schemeClr val="accent2"/>
              </a:solidFill>
              <a:latin typeface="Segoe UI" panose="020B0502040204020203" pitchFamily="34" charset="0"/>
              <a:cs typeface="Segoe UI" panose="020B0502040204020203" pitchFamily="34" charset="0"/>
            </a:endParaRPr>
          </a:p>
        </p:txBody>
      </p:sp>
      <p:sp>
        <p:nvSpPr>
          <p:cNvPr id="30" name="ZoneTexte 29"/>
          <p:cNvSpPr txBox="1"/>
          <p:nvPr/>
        </p:nvSpPr>
        <p:spPr>
          <a:xfrm>
            <a:off x="5979684" y="12382680"/>
            <a:ext cx="3415872" cy="707886"/>
          </a:xfrm>
          <a:prstGeom prst="rect">
            <a:avLst/>
          </a:prstGeom>
          <a:noFill/>
        </p:spPr>
        <p:txBody>
          <a:bodyPr wrap="none" rtlCol="0">
            <a:spAutoFit/>
          </a:bodyPr>
          <a:lstStyle/>
          <a:p>
            <a:r>
              <a:rPr lang="fr-FR" sz="4000" dirty="0" smtClean="0">
                <a:solidFill>
                  <a:srgbClr val="003A8D"/>
                </a:solidFill>
                <a:latin typeface="Segoe UI" panose="020B0502040204020203" pitchFamily="34" charset="0"/>
                <a:cs typeface="Segoe UI" panose="020B0502040204020203" pitchFamily="34" charset="0"/>
              </a:rPr>
              <a:t>Value + </a:t>
            </a:r>
            <a:r>
              <a:rPr lang="fr-FR" sz="4000" dirty="0" err="1" smtClean="0">
                <a:solidFill>
                  <a:srgbClr val="003A8D"/>
                </a:solidFill>
                <a:latin typeface="Segoe UI" panose="020B0502040204020203" pitchFamily="34" charset="0"/>
                <a:cs typeface="Segoe UI" panose="020B0502040204020203" pitchFamily="34" charset="0"/>
              </a:rPr>
              <a:t>Status</a:t>
            </a:r>
            <a:endParaRPr lang="fr-FR" sz="4000" dirty="0">
              <a:solidFill>
                <a:srgbClr val="003A8D"/>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825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Zoom sur les </a:t>
            </a:r>
            <a:r>
              <a:rPr lang="fr-FR" dirty="0" err="1" smtClean="0"/>
              <a:t>Analytics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18</a:t>
            </a:fld>
            <a:endParaRPr lang="fr-FR" dirty="0"/>
          </a:p>
        </p:txBody>
      </p:sp>
      <p:sp>
        <p:nvSpPr>
          <p:cNvPr id="4" name="Espace réservé du texte 3"/>
          <p:cNvSpPr>
            <a:spLocks noGrp="1"/>
          </p:cNvSpPr>
          <p:nvPr>
            <p:ph type="body" sz="quarter" idx="13"/>
          </p:nvPr>
        </p:nvSpPr>
        <p:spPr/>
        <p:txBody>
          <a:bodyPr/>
          <a:lstStyle/>
          <a:p>
            <a:r>
              <a:rPr lang="fr-FR" dirty="0" smtClean="0"/>
              <a:t>Suivi d’audience et de comportement</a:t>
            </a:r>
          </a:p>
          <a:p>
            <a:endParaRPr lang="fr-FR" dirty="0"/>
          </a:p>
          <a:p>
            <a:r>
              <a:rPr lang="fr-FR" dirty="0" smtClean="0"/>
              <a:t>Il est nécessaire d’annoter les pages</a:t>
            </a:r>
            <a:endParaRPr lang="fr-FR" dirty="0"/>
          </a:p>
        </p:txBody>
      </p:sp>
      <p:sp>
        <p:nvSpPr>
          <p:cNvPr id="6" name="Espace réservé du texte 5"/>
          <p:cNvSpPr>
            <a:spLocks noGrp="1"/>
          </p:cNvSpPr>
          <p:nvPr>
            <p:ph type="body" sz="quarter" idx="14"/>
          </p:nvPr>
        </p:nvSpPr>
        <p:spPr/>
        <p:txBody>
          <a:bodyPr/>
          <a:lstStyle/>
          <a:p>
            <a:r>
              <a:rPr lang="fr-FR" dirty="0" smtClean="0"/>
              <a:t>Qu’est ce que c’est ?</a:t>
            </a:r>
            <a:endParaRPr lang="fr-FR" dirty="0"/>
          </a:p>
        </p:txBody>
      </p:sp>
      <p:pic>
        <p:nvPicPr>
          <p:cNvPr id="2050" name="Picture 2" descr="https://devbooster-si.cm-cic.fr/ddoc/devbooster.aspx?_pid=Image&amp;n=image-cfc32540-dc83-402f-add5-d6f7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0" y="3235325"/>
            <a:ext cx="10239375" cy="23717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16804" y="5292725"/>
            <a:ext cx="14666271" cy="3046988"/>
          </a:xfrm>
          <a:prstGeom prst="rect">
            <a:avLst/>
          </a:prstGeom>
        </p:spPr>
        <p:txBody>
          <a:bodyPr wrap="square">
            <a:spAutoFit/>
          </a:bodyPr>
          <a:lstStyle/>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spid:DetailPage.Analytics</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spid:Analytic</a:t>
            </a:r>
            <a:r>
              <a:rPr lang="fr-FR" sz="2400" dirty="0">
                <a:solidFill>
                  <a:srgbClr val="0000FF"/>
                </a:solidFill>
                <a:latin typeface="Consolas" panose="020B0609020204030204" pitchFamily="49" charset="0"/>
              </a:rPr>
              <a:t> </a:t>
            </a:r>
            <a:r>
              <a:rPr lang="fr-FR" sz="2400" dirty="0">
                <a:solidFill>
                  <a:srgbClr val="FF0000"/>
                </a:solidFill>
                <a:latin typeface="Consolas" panose="020B0609020204030204" pitchFamily="49" charset="0"/>
              </a:rPr>
              <a:t>Name</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err="1">
                <a:solidFill>
                  <a:srgbClr val="0000FF"/>
                </a:solidFill>
                <a:latin typeface="Consolas" panose="020B0609020204030204" pitchFamily="49" charset="0"/>
              </a:rPr>
              <a:t>screen</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 </a:t>
            </a:r>
            <a:r>
              <a:rPr lang="fr-FR" sz="2400" dirty="0">
                <a:solidFill>
                  <a:srgbClr val="FF0000"/>
                </a:solidFill>
                <a:latin typeface="Consolas" panose="020B0609020204030204" pitchFamily="49" charset="0"/>
              </a:rPr>
              <a:t>Type</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GA</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en-US" sz="2400" dirty="0" smtClean="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spid:AnalyticParam</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screen_name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Crédit</a:t>
            </a:r>
            <a:r>
              <a:rPr lang="en-US" sz="2400" dirty="0">
                <a:solidFill>
                  <a:srgbClr val="0000FF"/>
                </a:solidFill>
                <a:latin typeface="Consolas" panose="020B0609020204030204" pitchFamily="49" charset="0"/>
              </a:rPr>
              <a:t> </a:t>
            </a:r>
            <a:r>
              <a:rPr lang="en-US" sz="2400" dirty="0" err="1">
                <a:solidFill>
                  <a:srgbClr val="0000FF"/>
                </a:solidFill>
                <a:latin typeface="Consolas" panose="020B0609020204030204" pitchFamily="49" charset="0"/>
              </a:rPr>
              <a:t>conso</a:t>
            </a:r>
            <a:r>
              <a:rPr lang="en-US" sz="2400" dirty="0">
                <a:solidFill>
                  <a:srgbClr val="0000FF"/>
                </a:solidFill>
                <a:latin typeface="Consolas" panose="020B0609020204030204" pitchFamily="49" charset="0"/>
              </a:rPr>
              <a:t> - </a:t>
            </a:r>
            <a:r>
              <a:rPr lang="en-US" sz="2400" dirty="0" err="1">
                <a:solidFill>
                  <a:srgbClr val="0000FF"/>
                </a:solidFill>
                <a:latin typeface="Consolas" panose="020B0609020204030204" pitchFamily="49" charset="0"/>
              </a:rPr>
              <a:t>Accueil</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/&gt;</a:t>
            </a:r>
            <a:endParaRPr lang="en-US" sz="2400" dirty="0">
              <a:solidFill>
                <a:srgbClr val="000000"/>
              </a:solidFill>
              <a:latin typeface="Consolas" panose="020B0609020204030204" pitchFamily="49" charset="0"/>
            </a:endParaRPr>
          </a:p>
          <a:p>
            <a:r>
              <a:rPr lang="en-US" sz="2400" dirty="0" smtClean="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spid:AnalyticParam</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space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Credits</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/&gt;</a:t>
            </a:r>
            <a:endParaRPr lang="en-US" sz="2400" dirty="0">
              <a:solidFill>
                <a:srgbClr val="000000"/>
              </a:solidFill>
              <a:latin typeface="Consolas" panose="020B0609020204030204" pitchFamily="49" charset="0"/>
            </a:endParaRPr>
          </a:p>
          <a:p>
            <a:r>
              <a:rPr lang="en-US" sz="2400" dirty="0" smtClean="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spid:AnalyticParam</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subspace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Simulation</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/&gt;</a:t>
            </a:r>
            <a:endParaRPr lang="en-US" sz="2400" dirty="0">
              <a:solidFill>
                <a:srgbClr val="000000"/>
              </a:solidFill>
              <a:latin typeface="Consolas" panose="020B0609020204030204" pitchFamily="49" charset="0"/>
            </a:endParaRPr>
          </a:p>
          <a:p>
            <a:r>
              <a:rPr lang="en-US" sz="2400" dirty="0" smtClean="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spid:AnalyticParam</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application_name</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WebConso</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/&gt;</a:t>
            </a:r>
            <a:endParaRPr lang="en-US"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spid:Analytic</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spid:DetailPage.Analytics</a:t>
            </a:r>
            <a:r>
              <a:rPr lang="fr-FR" sz="2400" dirty="0">
                <a:solidFill>
                  <a:srgbClr val="0000FF"/>
                </a:solidFill>
                <a:latin typeface="Consolas" panose="020B0609020204030204" pitchFamily="49" charset="0"/>
              </a:rPr>
              <a:t>&gt;</a:t>
            </a:r>
            <a:endParaRPr lang="fr-FR" sz="2400" dirty="0"/>
          </a:p>
        </p:txBody>
      </p:sp>
    </p:spTree>
    <p:extLst>
      <p:ext uri="{BB962C8B-B14F-4D97-AF65-F5344CB8AC3E}">
        <p14:creationId xmlns:p14="http://schemas.microsoft.com/office/powerpoint/2010/main" val="67181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Mise en pratique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19</a:t>
            </a:fld>
            <a:endParaRPr lang="fr-FR" dirty="0"/>
          </a:p>
        </p:txBody>
      </p:sp>
      <p:sp>
        <p:nvSpPr>
          <p:cNvPr id="4" name="Espace réservé du texte 3"/>
          <p:cNvSpPr>
            <a:spLocks noGrp="1"/>
          </p:cNvSpPr>
          <p:nvPr>
            <p:ph type="body" sz="quarter" idx="13"/>
          </p:nvPr>
        </p:nvSpPr>
        <p:spPr/>
        <p:txBody>
          <a:bodyPr/>
          <a:lstStyle/>
          <a:p>
            <a:r>
              <a:rPr lang="fr-FR" dirty="0" smtClean="0">
                <a:hlinkClick r:id="rId3"/>
              </a:rPr>
              <a:t>TP 3.2</a:t>
            </a:r>
            <a:r>
              <a:rPr lang="fr-FR" dirty="0" smtClean="0"/>
              <a:t> : </a:t>
            </a:r>
          </a:p>
          <a:p>
            <a:pPr marL="571500" indent="-571500">
              <a:buFontTx/>
              <a:buChar char="-"/>
            </a:pPr>
            <a:r>
              <a:rPr lang="fr-FR" dirty="0" smtClean="0"/>
              <a:t>Réaliser la liste des bénéficiaires, et la page de détail</a:t>
            </a:r>
          </a:p>
          <a:p>
            <a:pPr marL="571500" indent="-571500">
              <a:buFontTx/>
              <a:buChar char="-"/>
            </a:pPr>
            <a:r>
              <a:rPr lang="fr-FR" dirty="0" smtClean="0"/>
              <a:t>Activer/désactiver un bénéficiaire</a:t>
            </a:r>
          </a:p>
          <a:p>
            <a:pPr marL="571500" indent="-571500">
              <a:buFontTx/>
              <a:buChar char="-"/>
            </a:pPr>
            <a:r>
              <a:rPr lang="fr-FR" dirty="0" smtClean="0"/>
              <a:t>Supprimer un bénéficiaire  (Bonus)</a:t>
            </a:r>
          </a:p>
        </p:txBody>
      </p:sp>
      <p:sp>
        <p:nvSpPr>
          <p:cNvPr id="6" name="Espace réservé du texte 5"/>
          <p:cNvSpPr>
            <a:spLocks noGrp="1"/>
          </p:cNvSpPr>
          <p:nvPr>
            <p:ph type="body" sz="quarter" idx="14"/>
          </p:nvPr>
        </p:nvSpPr>
        <p:spPr/>
        <p:txBody>
          <a:bodyPr/>
          <a:lstStyle/>
          <a:p>
            <a:r>
              <a:rPr lang="fr-FR" dirty="0" smtClean="0"/>
              <a:t>Une liste, une fiche, et une navigation entre les deux</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8" name="Image 7"/>
          <p:cNvPicPr>
            <a:picLocks noChangeAspect="1"/>
          </p:cNvPicPr>
          <p:nvPr/>
        </p:nvPicPr>
        <p:blipFill>
          <a:blip r:embed="rId5"/>
          <a:stretch>
            <a:fillRect/>
          </a:stretch>
        </p:blipFill>
        <p:spPr>
          <a:xfrm>
            <a:off x="4178931" y="5776964"/>
            <a:ext cx="4639715" cy="7353755"/>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6"/>
          <a:stretch>
            <a:fillRect/>
          </a:stretch>
        </p:blipFill>
        <p:spPr>
          <a:xfrm>
            <a:off x="10696206" y="5774236"/>
            <a:ext cx="4626791" cy="73279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0305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Différences avec l’approche web</a:t>
            </a:r>
            <a:endParaRPr lang="fr-FR" dirty="0"/>
          </a:p>
        </p:txBody>
      </p:sp>
      <p:sp>
        <p:nvSpPr>
          <p:cNvPr id="4" name="Espace réservé du pied de page 3"/>
          <p:cNvSpPr>
            <a:spLocks noGrp="1"/>
          </p:cNvSpPr>
          <p:nvPr>
            <p:ph type="ftr" sz="quarter" idx="11"/>
          </p:nvPr>
        </p:nvSpPr>
        <p:spPr/>
        <p:txBody>
          <a:bodyPr/>
          <a:lstStyle/>
          <a:p>
            <a:r>
              <a:rPr lang="fr-FR" smtClean="0"/>
              <a:t>DEVWEBSPID - Composant XAML</a:t>
            </a:r>
            <a:endParaRPr lang="fr-FR" dirty="0"/>
          </a:p>
        </p:txBody>
      </p:sp>
      <p:sp>
        <p:nvSpPr>
          <p:cNvPr id="5" name="Espace réservé du numéro de diapositive 4"/>
          <p:cNvSpPr>
            <a:spLocks noGrp="1"/>
          </p:cNvSpPr>
          <p:nvPr>
            <p:ph type="sldNum" sz="quarter" idx="12"/>
          </p:nvPr>
        </p:nvSpPr>
        <p:spPr/>
        <p:txBody>
          <a:bodyPr/>
          <a:lstStyle/>
          <a:p>
            <a:fld id="{86CB4B4D-7CA3-9044-876B-883B54F8677D}" type="slidenum">
              <a:rPr lang="fr-FR" smtClean="0"/>
              <a:pPr/>
              <a:t>2</a:t>
            </a:fld>
            <a:endParaRPr lang="fr-FR" dirty="0"/>
          </a:p>
        </p:txBody>
      </p:sp>
      <p:sp>
        <p:nvSpPr>
          <p:cNvPr id="3" name="Espace réservé du texte 2"/>
          <p:cNvSpPr>
            <a:spLocks noGrp="1"/>
          </p:cNvSpPr>
          <p:nvPr>
            <p:ph type="body" sz="quarter" idx="13"/>
          </p:nvPr>
        </p:nvSpPr>
        <p:spPr/>
        <p:txBody>
          <a:bodyPr/>
          <a:lstStyle/>
          <a:p>
            <a:r>
              <a:rPr lang="fr-FR" dirty="0" smtClean="0"/>
              <a:t>Contraintes différentes</a:t>
            </a:r>
          </a:p>
          <a:p>
            <a:pPr lvl="1"/>
            <a:r>
              <a:rPr lang="fr-FR" dirty="0" smtClean="0"/>
              <a:t>Surface d’écran réduite</a:t>
            </a:r>
          </a:p>
          <a:p>
            <a:pPr lvl="1"/>
            <a:r>
              <a:rPr lang="fr-FR" dirty="0" smtClean="0"/>
              <a:t>Homogénéité des écrans</a:t>
            </a:r>
          </a:p>
          <a:p>
            <a:pPr lvl="1"/>
            <a:r>
              <a:rPr lang="fr-FR" dirty="0" smtClean="0"/>
              <a:t>Evolution rapide des conventions</a:t>
            </a:r>
          </a:p>
          <a:p>
            <a:pPr lvl="1"/>
            <a:endParaRPr lang="fr-FR" dirty="0"/>
          </a:p>
          <a:p>
            <a:r>
              <a:rPr lang="fr-FR" dirty="0" smtClean="0"/>
              <a:t>Ecrans plus concis, centrés sur l’essentiel</a:t>
            </a:r>
          </a:p>
          <a:p>
            <a:pPr lvl="1"/>
            <a:r>
              <a:rPr lang="fr-FR" dirty="0" smtClean="0"/>
              <a:t>Densité d’écrans réduite</a:t>
            </a:r>
          </a:p>
          <a:p>
            <a:pPr lvl="1"/>
            <a:r>
              <a:rPr lang="fr-FR" dirty="0" smtClean="0"/>
              <a:t>Chaque écran corresponds à un but précis, à une action, pour l’utilisateur</a:t>
            </a:r>
          </a:p>
          <a:p>
            <a:endParaRPr lang="fr-FR" dirty="0"/>
          </a:p>
          <a:p>
            <a:r>
              <a:rPr lang="fr-FR" dirty="0"/>
              <a:t>Approche « Sémantique » pour s’adapter aux conventions de la </a:t>
            </a:r>
            <a:r>
              <a:rPr lang="fr-FR" dirty="0" smtClean="0"/>
              <a:t>plateforme</a:t>
            </a:r>
          </a:p>
          <a:p>
            <a:pPr lvl="1"/>
            <a:r>
              <a:rPr lang="fr-FR" dirty="0" smtClean="0"/>
              <a:t>Description de la fonction des écrans, pas de leur apparence</a:t>
            </a:r>
          </a:p>
          <a:p>
            <a:pPr lvl="1"/>
            <a:r>
              <a:rPr lang="fr-FR" dirty="0" smtClean="0"/>
              <a:t>L’apparence sera différente entre iOS et Android </a:t>
            </a:r>
          </a:p>
          <a:p>
            <a:endParaRPr lang="fr-FR" dirty="0" smtClean="0"/>
          </a:p>
          <a:p>
            <a:r>
              <a:rPr lang="fr-FR" dirty="0" smtClean="0"/>
              <a:t>Jeu de composant réduits</a:t>
            </a:r>
          </a:p>
          <a:p>
            <a:pPr lvl="1"/>
            <a:r>
              <a:rPr lang="fr-FR" dirty="0" smtClean="0"/>
              <a:t>Combinatoire limitée des composants</a:t>
            </a:r>
          </a:p>
          <a:p>
            <a:pPr lvl="1"/>
            <a:r>
              <a:rPr lang="fr-FR" dirty="0" smtClean="0"/>
              <a:t>Structure rigide des écrans</a:t>
            </a:r>
          </a:p>
          <a:p>
            <a:pPr lvl="1"/>
            <a:endParaRPr lang="fr-FR" dirty="0" smtClean="0"/>
          </a:p>
        </p:txBody>
      </p:sp>
      <p:sp>
        <p:nvSpPr>
          <p:cNvPr id="6" name="Espace réservé du texte 5"/>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92190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pour une image  1"/>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p:pic>
      <p:sp>
        <p:nvSpPr>
          <p:cNvPr id="10" name="Titre 9"/>
          <p:cNvSpPr>
            <a:spLocks noGrp="1"/>
          </p:cNvSpPr>
          <p:nvPr>
            <p:ph type="title"/>
          </p:nvPr>
        </p:nvSpPr>
        <p:spPr/>
        <p:txBody>
          <a:bodyPr/>
          <a:lstStyle/>
          <a:p>
            <a:r>
              <a:rPr lang="fr-FR" dirty="0" smtClean="0"/>
              <a:t>Eléments de présentation</a:t>
            </a:r>
            <a:endParaRPr lang="fr-FR" dirty="0"/>
          </a:p>
        </p:txBody>
      </p:sp>
    </p:spTree>
    <p:extLst>
      <p:ext uri="{BB962C8B-B14F-4D97-AF65-F5344CB8AC3E}">
        <p14:creationId xmlns:p14="http://schemas.microsoft.com/office/powerpoint/2010/main" val="1220736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Mettre en forme du texte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21</a:t>
            </a:fld>
            <a:endParaRPr lang="fr-FR" dirty="0"/>
          </a:p>
        </p:txBody>
      </p:sp>
      <p:sp>
        <p:nvSpPr>
          <p:cNvPr id="4" name="Espace réservé du texte 3"/>
          <p:cNvSpPr>
            <a:spLocks noGrp="1"/>
          </p:cNvSpPr>
          <p:nvPr>
            <p:ph type="body" sz="quarter" idx="13"/>
          </p:nvPr>
        </p:nvSpPr>
        <p:spPr/>
        <p:txBody>
          <a:bodyPr/>
          <a:lstStyle/>
          <a:p>
            <a:r>
              <a:rPr lang="fr-FR" dirty="0" smtClean="0"/>
              <a:t>&lt;Br /&gt;</a:t>
            </a:r>
          </a:p>
          <a:p>
            <a:pPr lvl="1"/>
            <a:r>
              <a:rPr lang="fr-FR" dirty="0" smtClean="0"/>
              <a:t>Un retour à la ligne</a:t>
            </a:r>
            <a:endParaRPr lang="fr-FR" dirty="0"/>
          </a:p>
          <a:p>
            <a:endParaRPr lang="fr-FR" dirty="0"/>
          </a:p>
          <a:p>
            <a:r>
              <a:rPr lang="fr-FR" dirty="0"/>
              <a:t>&lt;</a:t>
            </a:r>
            <a:r>
              <a:rPr lang="fr-FR" dirty="0" err="1"/>
              <a:t>spid:Alert</a:t>
            </a:r>
            <a:r>
              <a:rPr lang="fr-FR" dirty="0"/>
              <a:t>&gt;</a:t>
            </a:r>
          </a:p>
          <a:p>
            <a:pPr lvl="1"/>
            <a:r>
              <a:rPr lang="fr-FR" dirty="0" smtClean="0"/>
              <a:t>Mise en exergue très forte du texte </a:t>
            </a:r>
          </a:p>
          <a:p>
            <a:endParaRPr lang="fr-FR" dirty="0"/>
          </a:p>
          <a:p>
            <a:r>
              <a:rPr lang="fr-FR" dirty="0" smtClean="0"/>
              <a:t>&lt;</a:t>
            </a:r>
            <a:r>
              <a:rPr lang="fr-FR" dirty="0" err="1" smtClean="0"/>
              <a:t>spid:Em</a:t>
            </a:r>
            <a:r>
              <a:rPr lang="fr-FR" dirty="0" smtClean="0"/>
              <a:t>&gt;</a:t>
            </a:r>
          </a:p>
          <a:p>
            <a:pPr lvl="1"/>
            <a:r>
              <a:rPr lang="fr-FR" dirty="0" smtClean="0"/>
              <a:t>Mise en exergue du texte </a:t>
            </a:r>
          </a:p>
          <a:p>
            <a:endParaRPr lang="fr-FR" dirty="0"/>
          </a:p>
          <a:p>
            <a:r>
              <a:rPr lang="fr-FR" dirty="0" smtClean="0"/>
              <a:t>&lt;</a:t>
            </a:r>
            <a:r>
              <a:rPr lang="fr-FR" dirty="0" err="1" smtClean="0"/>
              <a:t>spid:Strong</a:t>
            </a:r>
            <a:r>
              <a:rPr lang="fr-FR" dirty="0" smtClean="0"/>
              <a:t>&gt;</a:t>
            </a:r>
          </a:p>
          <a:p>
            <a:pPr lvl="1"/>
            <a:r>
              <a:rPr lang="fr-FR" dirty="0" smtClean="0"/>
              <a:t>Mise en exergue forte du texte</a:t>
            </a:r>
          </a:p>
          <a:p>
            <a:pPr lvl="1"/>
            <a:endParaRPr lang="fr-FR" dirty="0" smtClean="0"/>
          </a:p>
          <a:p>
            <a:pPr marL="0" lvl="1" indent="0">
              <a:buNone/>
            </a:pPr>
            <a:r>
              <a:rPr lang="fr-FR" sz="4000" dirty="0" smtClean="0"/>
              <a:t>Sémantique : </a:t>
            </a:r>
            <a:r>
              <a:rPr lang="fr-FR" sz="4000" dirty="0" err="1" smtClean="0"/>
              <a:t>spid:Alert</a:t>
            </a:r>
            <a:r>
              <a:rPr lang="fr-FR" sz="4000" dirty="0" smtClean="0"/>
              <a:t> </a:t>
            </a:r>
            <a:r>
              <a:rPr lang="fr-FR" sz="4000" b="1" dirty="0" smtClean="0"/>
              <a:t>&gt;</a:t>
            </a:r>
            <a:r>
              <a:rPr lang="fr-FR" sz="4000" dirty="0" smtClean="0"/>
              <a:t> </a:t>
            </a:r>
            <a:r>
              <a:rPr lang="fr-FR" sz="4000" dirty="0" err="1" smtClean="0"/>
              <a:t>spid:Strong</a:t>
            </a:r>
            <a:r>
              <a:rPr lang="fr-FR" sz="4000" dirty="0" smtClean="0"/>
              <a:t> </a:t>
            </a:r>
            <a:r>
              <a:rPr lang="fr-FR" sz="4000" b="1" dirty="0" smtClean="0"/>
              <a:t>&gt;</a:t>
            </a:r>
            <a:r>
              <a:rPr lang="fr-FR" sz="4000" dirty="0" smtClean="0"/>
              <a:t> </a:t>
            </a:r>
            <a:r>
              <a:rPr lang="fr-FR" sz="4000" dirty="0" err="1" smtClean="0"/>
              <a:t>spid:Em</a:t>
            </a:r>
            <a:endParaRPr lang="fr-FR" sz="4000" dirty="0"/>
          </a:p>
        </p:txBody>
      </p:sp>
      <p:sp>
        <p:nvSpPr>
          <p:cNvPr id="6" name="Espace réservé du texte 5"/>
          <p:cNvSpPr>
            <a:spLocks noGrp="1"/>
          </p:cNvSpPr>
          <p:nvPr>
            <p:ph type="body" sz="quarter" idx="14"/>
          </p:nvPr>
        </p:nvSpPr>
        <p:spPr/>
        <p:txBody>
          <a:bodyPr/>
          <a:lstStyle/>
          <a:p>
            <a:r>
              <a:rPr lang="fr-FR" dirty="0" smtClean="0"/>
              <a:t>Comment </a:t>
            </a:r>
            <a:r>
              <a:rPr lang="fr-FR" b="1" dirty="0" smtClean="0"/>
              <a:t>attirer</a:t>
            </a:r>
            <a:r>
              <a:rPr lang="fr-FR" dirty="0" smtClean="0"/>
              <a:t> l’attention ?</a:t>
            </a:r>
            <a:endParaRPr lang="fr-FR" dirty="0"/>
          </a:p>
        </p:txBody>
      </p:sp>
      <p:pic>
        <p:nvPicPr>
          <p:cNvPr id="10" name="Image 9"/>
          <p:cNvPicPr>
            <a:picLocks noChangeAspect="1"/>
          </p:cNvPicPr>
          <p:nvPr/>
        </p:nvPicPr>
        <p:blipFill rotWithShape="1">
          <a:blip r:embed="rId3"/>
          <a:srcRect b="51251"/>
          <a:stretch/>
        </p:blipFill>
        <p:spPr>
          <a:xfrm>
            <a:off x="14067074" y="4192411"/>
            <a:ext cx="6327783" cy="3327196"/>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12018137" y="2659599"/>
            <a:ext cx="12192000" cy="1384995"/>
          </a:xfrm>
          <a:prstGeom prst="rect">
            <a:avLst/>
          </a:prstGeom>
        </p:spPr>
        <p:txBody>
          <a:bodyPr>
            <a:spAutoFit/>
          </a:bodyPr>
          <a:lstStyle/>
          <a:p>
            <a:r>
              <a:rPr lang="fr-FR" sz="2800" dirty="0" smtClean="0">
                <a:solidFill>
                  <a:srgbClr val="000000"/>
                </a:solidFill>
                <a:latin typeface="Consolas" panose="020B0609020204030204" pitchFamily="49" charset="0"/>
              </a:rPr>
              <a:t>Titre </a:t>
            </a:r>
            <a:r>
              <a:rPr lang="fr-FR" sz="2800" dirty="0">
                <a:solidFill>
                  <a:srgbClr val="000000"/>
                </a:solidFill>
                <a:latin typeface="Consolas" panose="020B0609020204030204" pitchFamily="49" charset="0"/>
              </a:rPr>
              <a:t>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spid:Em</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spid:Em</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spid:Em</a:t>
            </a:r>
            <a:r>
              <a:rPr lang="fr-FR" sz="2800" dirty="0" smtClean="0">
                <a:solidFill>
                  <a:srgbClr val="0000FF"/>
                </a:solidFill>
                <a:latin typeface="Consolas" panose="020B0609020204030204" pitchFamily="49" charset="0"/>
              </a:rPr>
              <a:t>&gt;</a:t>
            </a:r>
            <a:r>
              <a:rPr lang="fr-FR" sz="2800" dirty="0">
                <a:solidFill>
                  <a:srgbClr val="0000FF"/>
                </a:solidFill>
                <a:latin typeface="Consolas" panose="020B0609020204030204" pitchFamily="49" charset="0"/>
              </a:rPr>
              <a: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a:t>
            </a:r>
            <a:r>
              <a:rPr lang="fr-FR" sz="2800" dirty="0" smtClean="0">
                <a:solidFill>
                  <a:srgbClr val="0000FF"/>
                </a:solidFill>
                <a:latin typeface="Consolas" panose="020B0609020204030204" pitchFamily="49" charset="0"/>
              </a:rPr>
              <a:t>/&gt;</a:t>
            </a:r>
          </a:p>
          <a:p>
            <a:r>
              <a:rPr lang="fr-FR" sz="2800" dirty="0" smtClean="0">
                <a:solidFill>
                  <a:srgbClr val="000000"/>
                </a:solidFill>
                <a:latin typeface="Consolas" panose="020B0609020204030204" pitchFamily="49" charset="0"/>
              </a:rPr>
              <a:t>Titre </a:t>
            </a:r>
            <a:r>
              <a:rPr lang="fr-FR" sz="2800" dirty="0">
                <a:solidFill>
                  <a:srgbClr val="000000"/>
                </a:solidFill>
                <a:latin typeface="Consolas" panose="020B0609020204030204" pitchFamily="49" charset="0"/>
              </a:rPr>
              <a:t>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spid:Strong</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spid:Strong</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spid:Strong</a:t>
            </a:r>
            <a:r>
              <a:rPr lang="fr-FR" sz="2800" dirty="0" smtClean="0">
                <a:solidFill>
                  <a:srgbClr val="0000FF"/>
                </a:solidFill>
                <a:latin typeface="Consolas" panose="020B0609020204030204" pitchFamily="49" charset="0"/>
              </a:rPr>
              <a:t>&gt;</a:t>
            </a:r>
            <a:r>
              <a:rPr lang="fr-FR" sz="2800" dirty="0">
                <a:solidFill>
                  <a:srgbClr val="0000FF"/>
                </a:solidFill>
                <a:latin typeface="Consolas" panose="020B0609020204030204" pitchFamily="49" charset="0"/>
              </a:rPr>
              <a: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a:t>
            </a:r>
            <a:endParaRPr lang="fr-FR" sz="2800" dirty="0" smtClean="0">
              <a:solidFill>
                <a:srgbClr val="0000FF"/>
              </a:solidFill>
              <a:latin typeface="Consolas" panose="020B0609020204030204" pitchFamily="49" charset="0"/>
            </a:endParaRPr>
          </a:p>
          <a:p>
            <a:r>
              <a:rPr lang="fr-FR" sz="2800" dirty="0" smtClean="0">
                <a:solidFill>
                  <a:srgbClr val="000000"/>
                </a:solidFill>
                <a:latin typeface="Consolas" panose="020B0609020204030204" pitchFamily="49" charset="0"/>
              </a:rPr>
              <a:t>Titre </a:t>
            </a:r>
            <a:r>
              <a:rPr lang="fr-FR" sz="2800" dirty="0">
                <a:solidFill>
                  <a:srgbClr val="000000"/>
                </a:solidFill>
                <a:latin typeface="Consolas" panose="020B0609020204030204" pitchFamily="49" charset="0"/>
              </a:rPr>
              <a:t>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spid:Alert</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spid:Alert</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spid:Alert</a:t>
            </a:r>
            <a:r>
              <a:rPr lang="fr-FR" sz="2800" dirty="0" smtClean="0">
                <a:solidFill>
                  <a:srgbClr val="0000FF"/>
                </a:solidFill>
                <a:latin typeface="Consolas" panose="020B0609020204030204" pitchFamily="49" charset="0"/>
              </a:rPr>
              <a:t>&gt;</a:t>
            </a:r>
          </a:p>
        </p:txBody>
      </p:sp>
      <p:sp>
        <p:nvSpPr>
          <p:cNvPr id="12" name="Rectangle 11"/>
          <p:cNvSpPr/>
          <p:nvPr/>
        </p:nvSpPr>
        <p:spPr>
          <a:xfrm>
            <a:off x="12082128" y="7885179"/>
            <a:ext cx="12192000" cy="1384995"/>
          </a:xfrm>
          <a:prstGeom prst="rect">
            <a:avLst/>
          </a:prstGeom>
        </p:spPr>
        <p:txBody>
          <a:bodyPr>
            <a:spAutoFit/>
          </a:bodyPr>
          <a:lstStyle/>
          <a:p>
            <a:r>
              <a:rPr lang="fr-FR" sz="2800" dirty="0">
                <a:solidFill>
                  <a:srgbClr val="000000"/>
                </a:solidFill>
                <a:latin typeface="Consolas" panose="020B0609020204030204" pitchFamily="49" charset="0"/>
              </a:rPr>
              <a:t>Texte 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spid:Em</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spid:Em</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spid:Em</a:t>
            </a:r>
            <a:r>
              <a:rPr lang="fr-FR" sz="2800" dirty="0" smtClean="0">
                <a:solidFill>
                  <a:srgbClr val="0000FF"/>
                </a:solidFill>
                <a:latin typeface="Consolas" panose="020B0609020204030204" pitchFamily="49" charset="0"/>
              </a:rPr>
              <a:t>&gt;</a:t>
            </a:r>
            <a:r>
              <a:rPr lang="fr-FR" sz="2800" dirty="0">
                <a:solidFill>
                  <a:srgbClr val="0000FF"/>
                </a:solidFill>
                <a:latin typeface="Consolas" panose="020B0609020204030204" pitchFamily="49" charset="0"/>
              </a:rPr>
              <a: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Texte 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spid:Strong</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spid:Strong</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spid:Strong</a:t>
            </a:r>
            <a:r>
              <a:rPr lang="fr-FR" sz="2800" dirty="0" smtClean="0">
                <a:solidFill>
                  <a:srgbClr val="0000FF"/>
                </a:solidFill>
                <a:latin typeface="Consolas" panose="020B0609020204030204" pitchFamily="49" charset="0"/>
              </a:rPr>
              <a:t>&gt;</a:t>
            </a:r>
            <a:r>
              <a:rPr lang="fr-FR" sz="2800" dirty="0">
                <a:solidFill>
                  <a:srgbClr val="0000FF"/>
                </a:solidFill>
                <a:latin typeface="Consolas" panose="020B0609020204030204" pitchFamily="49" charset="0"/>
              </a:rPr>
              <a: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/&gt;&lt;</a:t>
            </a:r>
            <a:r>
              <a:rPr lang="fr-FR" sz="2800" dirty="0">
                <a:solidFill>
                  <a:srgbClr val="A31515"/>
                </a:solidFill>
                <a:latin typeface="Consolas" panose="020B0609020204030204" pitchFamily="49" charset="0"/>
              </a:rPr>
              <a:t>Br</a:t>
            </a:r>
            <a:r>
              <a:rPr lang="fr-FR" sz="2800" dirty="0">
                <a:solidFill>
                  <a:srgbClr val="0000FF"/>
                </a:solidFill>
                <a:latin typeface="Consolas" panose="020B0609020204030204" pitchFamily="49" charset="0"/>
              </a:rPr>
              <a:t> /&gt;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Texte avec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spid:Alert</a:t>
            </a:r>
            <a:r>
              <a:rPr lang="fr-FR" sz="2800" dirty="0">
                <a:solidFill>
                  <a:srgbClr val="0000FF"/>
                </a:solidFill>
                <a:latin typeface="Consolas" panose="020B0609020204030204" pitchFamily="49" charset="0"/>
              </a:rPr>
              <a:t>&gt;</a:t>
            </a:r>
            <a:r>
              <a:rPr lang="fr-FR" sz="2800" dirty="0" err="1">
                <a:solidFill>
                  <a:srgbClr val="000000"/>
                </a:solidFill>
                <a:latin typeface="Consolas" panose="020B0609020204030204" pitchFamily="49" charset="0"/>
              </a:rPr>
              <a:t>spid:Alert</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spid:Alert</a:t>
            </a:r>
            <a:r>
              <a:rPr lang="fr-FR" sz="2800" dirty="0">
                <a:solidFill>
                  <a:srgbClr val="0000FF"/>
                </a:solidFill>
                <a:latin typeface="Consolas" panose="020B0609020204030204" pitchFamily="49" charset="0"/>
              </a:rPr>
              <a:t>&gt;</a:t>
            </a:r>
            <a:endParaRPr lang="fr-FR" sz="2800" dirty="0">
              <a:solidFill>
                <a:srgbClr val="000000"/>
              </a:solidFill>
              <a:latin typeface="Consolas" panose="020B0609020204030204" pitchFamily="49" charset="0"/>
            </a:endParaRPr>
          </a:p>
        </p:txBody>
      </p:sp>
      <p:pic>
        <p:nvPicPr>
          <p:cNvPr id="13" name="Image 12"/>
          <p:cNvPicPr>
            <a:picLocks noChangeAspect="1"/>
          </p:cNvPicPr>
          <p:nvPr/>
        </p:nvPicPr>
        <p:blipFill rotWithShape="1">
          <a:blip r:embed="rId3"/>
          <a:srcRect t="51865"/>
          <a:stretch/>
        </p:blipFill>
        <p:spPr>
          <a:xfrm>
            <a:off x="14067073" y="9548184"/>
            <a:ext cx="6327783" cy="3285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865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Internationalisation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22</a:t>
            </a:fld>
            <a:endParaRPr lang="fr-FR" dirty="0"/>
          </a:p>
        </p:txBody>
      </p:sp>
      <p:sp>
        <p:nvSpPr>
          <p:cNvPr id="4" name="Espace réservé du texte 3"/>
          <p:cNvSpPr>
            <a:spLocks noGrp="1"/>
          </p:cNvSpPr>
          <p:nvPr>
            <p:ph type="body" sz="quarter" idx="13"/>
          </p:nvPr>
        </p:nvSpPr>
        <p:spPr/>
        <p:txBody>
          <a:bodyPr/>
          <a:lstStyle/>
          <a:p>
            <a:r>
              <a:rPr lang="fr-FR" dirty="0" smtClean="0"/>
              <a:t>Extraction / Réinjection par les outils Visual Studio</a:t>
            </a:r>
          </a:p>
          <a:p>
            <a:pPr lvl="1"/>
            <a:r>
              <a:rPr lang="fr-FR" dirty="0" smtClean="0"/>
              <a:t>A l’identique d’un projet DevBooster Web</a:t>
            </a:r>
          </a:p>
          <a:p>
            <a:pPr lvl="1"/>
            <a:endParaRPr lang="fr-FR" dirty="0"/>
          </a:p>
          <a:p>
            <a:r>
              <a:rPr lang="fr-FR" dirty="0" smtClean="0"/>
              <a:t>Pas besoin de marquer ou d’externaliser les libellés isolés</a:t>
            </a:r>
          </a:p>
          <a:p>
            <a:pPr lvl="1"/>
            <a:r>
              <a:rPr lang="fr-FR" dirty="0" smtClean="0"/>
              <a:t>Ne pas scinder un libellé avec un d:If ou assimilés, l’ordre peut être différent d’une langue à l’autre. </a:t>
            </a:r>
            <a:br>
              <a:rPr lang="fr-FR" dirty="0" smtClean="0"/>
            </a:br>
            <a:r>
              <a:rPr lang="fr-FR" dirty="0" smtClean="0"/>
              <a:t>Faites une phrase complète pour chaque condition.</a:t>
            </a:r>
          </a:p>
          <a:p>
            <a:endParaRPr lang="fr-FR" dirty="0" smtClean="0"/>
          </a:p>
          <a:p>
            <a:r>
              <a:rPr lang="fr-FR" dirty="0" smtClean="0"/>
              <a:t>Libellés avec &lt;</a:t>
            </a:r>
            <a:r>
              <a:rPr lang="fr-FR" dirty="0" err="1" smtClean="0"/>
              <a:t>spid:Output</a:t>
            </a:r>
            <a:r>
              <a:rPr lang="fr-FR" dirty="0" smtClean="0"/>
              <a:t>&gt; et &lt;Br /&gt; : encadrer avec &lt;</a:t>
            </a:r>
            <a:r>
              <a:rPr lang="fr-FR" dirty="0" err="1" smtClean="0"/>
              <a:t>GlobalText</a:t>
            </a:r>
            <a:r>
              <a:rPr lang="fr-FR" dirty="0" smtClean="0"/>
              <a:t>&gt;</a:t>
            </a:r>
          </a:p>
          <a:p>
            <a:endParaRPr lang="fr-FR" dirty="0" smtClean="0"/>
          </a:p>
          <a:p>
            <a:endParaRPr lang="fr-FR" dirty="0"/>
          </a:p>
          <a:p>
            <a:endParaRPr lang="fr-FR" dirty="0" smtClean="0"/>
          </a:p>
          <a:p>
            <a:r>
              <a:rPr lang="fr-FR" dirty="0" smtClean="0"/>
              <a:t>Libellés avec mise en forme : encadrer </a:t>
            </a:r>
            <a:r>
              <a:rPr lang="fr-FR" dirty="0"/>
              <a:t>avec </a:t>
            </a:r>
            <a:r>
              <a:rPr lang="fr-FR" dirty="0" smtClean="0"/>
              <a:t>&lt;</a:t>
            </a:r>
            <a:r>
              <a:rPr lang="fr-FR" dirty="0" err="1" smtClean="0"/>
              <a:t>spid:GlobalRichText</a:t>
            </a:r>
            <a:r>
              <a:rPr lang="fr-FR" dirty="0"/>
              <a:t>&gt;</a:t>
            </a:r>
          </a:p>
        </p:txBody>
      </p:sp>
      <p:sp>
        <p:nvSpPr>
          <p:cNvPr id="6" name="Espace réservé du texte 5"/>
          <p:cNvSpPr>
            <a:spLocks noGrp="1"/>
          </p:cNvSpPr>
          <p:nvPr>
            <p:ph type="body" sz="quarter" idx="14"/>
          </p:nvPr>
        </p:nvSpPr>
        <p:spPr/>
        <p:txBody>
          <a:bodyPr/>
          <a:lstStyle/>
          <a:p>
            <a:r>
              <a:rPr lang="fr-FR" dirty="0" smtClean="0"/>
              <a:t>Comment traduire les libellés des pages XAML ?</a:t>
            </a:r>
            <a:endParaRPr lang="fr-FR" dirty="0"/>
          </a:p>
        </p:txBody>
      </p:sp>
      <p:sp>
        <p:nvSpPr>
          <p:cNvPr id="8" name="Rectangle 7"/>
          <p:cNvSpPr/>
          <p:nvPr/>
        </p:nvSpPr>
        <p:spPr>
          <a:xfrm>
            <a:off x="2316804" y="7572654"/>
            <a:ext cx="20193001" cy="1384995"/>
          </a:xfrm>
          <a:prstGeom prst="rect">
            <a:avLst/>
          </a:prstGeom>
        </p:spPr>
        <p:txBody>
          <a:bodyPr wrap="square">
            <a:spAutoFit/>
          </a:bodyPr>
          <a:lstStyle/>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GlobalText</a:t>
            </a:r>
            <a:r>
              <a:rPr lang="fr-FR" sz="2800" dirty="0">
                <a:solidFill>
                  <a:srgbClr val="0000FF"/>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Votre virement de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spid:Output</a:t>
            </a:r>
            <a:r>
              <a:rPr lang="fr-FR" sz="2800" dirty="0">
                <a:solidFill>
                  <a:srgbClr val="0000FF"/>
                </a:solidFill>
                <a:latin typeface="Consolas" panose="020B0609020204030204" pitchFamily="49" charset="0"/>
              </a:rPr>
              <a:t> </a:t>
            </a:r>
            <a:r>
              <a:rPr lang="fr-FR" sz="2800" dirty="0" err="1">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Data/</a:t>
            </a:r>
            <a:r>
              <a:rPr lang="fr-FR" sz="2800" dirty="0" err="1">
                <a:solidFill>
                  <a:srgbClr val="0000FF"/>
                </a:solidFill>
                <a:latin typeface="Consolas" panose="020B0609020204030204" pitchFamily="49" charset="0"/>
              </a:rPr>
              <a:t>Amount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 /&gt;</a:t>
            </a:r>
            <a:r>
              <a:rPr lang="fr-FR" sz="2800" dirty="0">
                <a:solidFill>
                  <a:srgbClr val="000000"/>
                </a:solidFill>
                <a:latin typeface="Consolas" panose="020B0609020204030204" pitchFamily="49" charset="0"/>
              </a:rPr>
              <a:t> a été effectué le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spid:Output</a:t>
            </a:r>
            <a:r>
              <a:rPr lang="fr-FR" sz="2800" dirty="0">
                <a:solidFill>
                  <a:srgbClr val="0000FF"/>
                </a:solidFill>
                <a:latin typeface="Consolas" panose="020B0609020204030204" pitchFamily="49" charset="0"/>
              </a:rPr>
              <a:t> </a:t>
            </a:r>
            <a:r>
              <a:rPr lang="fr-FR" sz="2800" dirty="0" err="1">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Data/Date</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 </a:t>
            </a:r>
            <a:r>
              <a:rPr lang="fr-FR" sz="2800" dirty="0" smtClean="0">
                <a:solidFill>
                  <a:srgbClr val="0000FF"/>
                </a:solidFill>
                <a:latin typeface="Consolas" panose="020B0609020204030204" pitchFamily="49" charset="0"/>
              </a:rPr>
              <a:t>/&gt;.</a:t>
            </a:r>
            <a:endParaRPr lang="fr-FR" sz="2800" dirty="0" smtClean="0">
              <a:solidFill>
                <a:srgbClr val="000000"/>
              </a:solidFill>
              <a:latin typeface="Consolas" panose="020B0609020204030204" pitchFamily="49" charset="0"/>
            </a:endParaRPr>
          </a:p>
          <a:p>
            <a:r>
              <a:rPr lang="fr-FR" sz="2800" dirty="0" smtClean="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GlobalText</a:t>
            </a:r>
            <a:r>
              <a:rPr lang="fr-FR" sz="2800" dirty="0">
                <a:solidFill>
                  <a:srgbClr val="0000FF"/>
                </a:solidFill>
                <a:latin typeface="Consolas" panose="020B0609020204030204" pitchFamily="49" charset="0"/>
              </a:rPr>
              <a:t>&gt;</a:t>
            </a:r>
            <a:endParaRPr lang="fr-FR" sz="2800" dirty="0"/>
          </a:p>
        </p:txBody>
      </p:sp>
      <p:sp>
        <p:nvSpPr>
          <p:cNvPr id="9" name="Rectangle 8"/>
          <p:cNvSpPr/>
          <p:nvPr/>
        </p:nvSpPr>
        <p:spPr>
          <a:xfrm>
            <a:off x="2316803" y="10011365"/>
            <a:ext cx="20193001" cy="1384995"/>
          </a:xfrm>
          <a:prstGeom prst="rect">
            <a:avLst/>
          </a:prstGeom>
        </p:spPr>
        <p:txBody>
          <a:bodyPr wrap="square">
            <a:spAutoFit/>
          </a:bodyPr>
          <a:lstStyle/>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spid:GlobalRichText</a:t>
            </a:r>
            <a:r>
              <a:rPr lang="fr-FR" sz="2800" dirty="0">
                <a:solidFill>
                  <a:srgbClr val="0000FF"/>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a:solidFill>
                  <a:srgbClr val="000000"/>
                </a:solidFill>
                <a:latin typeface="Consolas" panose="020B0609020204030204" pitchFamily="49" charset="0"/>
              </a:rPr>
              <a:t>Votre virement de </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spid:Output</a:t>
            </a:r>
            <a:r>
              <a:rPr lang="fr-FR" sz="2800" dirty="0">
                <a:solidFill>
                  <a:srgbClr val="0000FF"/>
                </a:solidFill>
                <a:latin typeface="Consolas" panose="020B0609020204030204" pitchFamily="49" charset="0"/>
              </a:rPr>
              <a:t> </a:t>
            </a:r>
            <a:r>
              <a:rPr lang="fr-FR" sz="2800" dirty="0" err="1">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Data/</a:t>
            </a:r>
            <a:r>
              <a:rPr lang="fr-FR" sz="2800" dirty="0" err="1">
                <a:solidFill>
                  <a:srgbClr val="0000FF"/>
                </a:solidFill>
                <a:latin typeface="Consolas" panose="020B0609020204030204" pitchFamily="49" charset="0"/>
              </a:rPr>
              <a:t>Amount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 /&gt; &lt;</a:t>
            </a:r>
            <a:r>
              <a:rPr lang="fr-FR" sz="2800" dirty="0" err="1">
                <a:solidFill>
                  <a:srgbClr val="A31515"/>
                </a:solidFill>
                <a:latin typeface="Consolas" panose="020B0609020204030204" pitchFamily="49" charset="0"/>
              </a:rPr>
              <a:t>spid:Alert</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n'a pas pu être effectué</a:t>
            </a:r>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spid:Alert</a:t>
            </a:r>
            <a:r>
              <a:rPr lang="fr-FR" sz="2800" dirty="0">
                <a:solidFill>
                  <a:srgbClr val="0000FF"/>
                </a:solidFill>
                <a:latin typeface="Consolas" panose="020B0609020204030204" pitchFamily="49" charset="0"/>
              </a:rPr>
              <a:t>&gt;</a:t>
            </a:r>
            <a:r>
              <a:rPr lang="fr-FR" sz="2800" dirty="0">
                <a:solidFill>
                  <a:srgbClr val="000000"/>
                </a:solidFill>
                <a:latin typeface="Consolas" panose="020B0609020204030204" pitchFamily="49" charset="0"/>
              </a:rPr>
              <a:t>.</a:t>
            </a: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spid:GlobalRichText</a:t>
            </a:r>
            <a:r>
              <a:rPr lang="fr-FR" sz="2800" dirty="0">
                <a:solidFill>
                  <a:srgbClr val="0000FF"/>
                </a:solidFill>
                <a:latin typeface="Consolas" panose="020B0609020204030204" pitchFamily="49" charset="0"/>
              </a:rPr>
              <a:t>&gt;</a:t>
            </a:r>
            <a:endParaRPr lang="fr-FR" sz="2800" dirty="0"/>
          </a:p>
        </p:txBody>
      </p:sp>
    </p:spTree>
    <p:extLst>
      <p:ext uri="{BB962C8B-B14F-4D97-AF65-F5344CB8AC3E}">
        <p14:creationId xmlns:p14="http://schemas.microsoft.com/office/powerpoint/2010/main" val="91576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Icones et images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23</a:t>
            </a:fld>
            <a:endParaRPr lang="fr-FR" dirty="0"/>
          </a:p>
        </p:txBody>
      </p:sp>
      <p:sp>
        <p:nvSpPr>
          <p:cNvPr id="4" name="Espace réservé du texte 3"/>
          <p:cNvSpPr>
            <a:spLocks noGrp="1"/>
          </p:cNvSpPr>
          <p:nvPr>
            <p:ph type="body" sz="quarter" idx="13"/>
          </p:nvPr>
        </p:nvSpPr>
        <p:spPr/>
        <p:txBody>
          <a:bodyPr/>
          <a:lstStyle/>
          <a:p>
            <a:r>
              <a:rPr lang="fr-FR" dirty="0" smtClean="0"/>
              <a:t>Propriété </a:t>
            </a:r>
            <a:r>
              <a:rPr lang="fr-FR" dirty="0" err="1" smtClean="0"/>
              <a:t>Icon</a:t>
            </a:r>
            <a:endParaRPr lang="fr-FR" dirty="0" smtClean="0"/>
          </a:p>
          <a:p>
            <a:pPr lvl="1"/>
            <a:r>
              <a:rPr lang="fr-FR" dirty="0" smtClean="0"/>
              <a:t>888 icones « </a:t>
            </a:r>
            <a:r>
              <a:rPr lang="fr-FR" dirty="0" err="1" smtClean="0"/>
              <a:t>material</a:t>
            </a:r>
            <a:r>
              <a:rPr lang="fr-FR" dirty="0" smtClean="0"/>
              <a:t> design » intégrées</a:t>
            </a:r>
          </a:p>
          <a:p>
            <a:pPr lvl="1"/>
            <a:r>
              <a:rPr lang="fr-FR" dirty="0"/>
              <a:t>Liste disponible dans PIXIS </a:t>
            </a:r>
            <a:r>
              <a:rPr lang="fr-FR" dirty="0">
                <a:hlinkClick r:id="rId3"/>
              </a:rPr>
              <a:t>0990053306</a:t>
            </a:r>
            <a:endParaRPr lang="fr-FR" dirty="0" smtClean="0"/>
          </a:p>
          <a:p>
            <a:pPr lvl="1"/>
            <a:endParaRPr lang="fr-FR" dirty="0"/>
          </a:p>
          <a:p>
            <a:pPr lvl="1"/>
            <a:endParaRPr lang="fr-FR" dirty="0"/>
          </a:p>
          <a:p>
            <a:pPr lvl="1"/>
            <a:endParaRPr lang="fr-FR" dirty="0" smtClean="0"/>
          </a:p>
          <a:p>
            <a:pPr lvl="1"/>
            <a:endParaRPr lang="fr-FR" dirty="0"/>
          </a:p>
          <a:p>
            <a:pPr marL="0" lvl="1" indent="0">
              <a:buNone/>
            </a:pPr>
            <a:endParaRPr lang="fr-FR" dirty="0" smtClean="0"/>
          </a:p>
          <a:p>
            <a:pPr marL="0" lvl="1" indent="0">
              <a:buNone/>
            </a:pPr>
            <a:endParaRPr lang="fr-FR" dirty="0" smtClean="0"/>
          </a:p>
          <a:p>
            <a:r>
              <a:rPr lang="fr-FR" dirty="0" smtClean="0"/>
              <a:t>Propriétés </a:t>
            </a:r>
            <a:r>
              <a:rPr lang="fr-FR" dirty="0" err="1" smtClean="0"/>
              <a:t>IconUrl</a:t>
            </a:r>
            <a:r>
              <a:rPr lang="fr-FR" dirty="0" smtClean="0"/>
              <a:t> et </a:t>
            </a:r>
            <a:r>
              <a:rPr lang="fr-FR" dirty="0" err="1" smtClean="0"/>
              <a:t>ImageUrl</a:t>
            </a:r>
            <a:endParaRPr lang="fr-FR" dirty="0" smtClean="0"/>
          </a:p>
          <a:p>
            <a:pPr lvl="1"/>
            <a:r>
              <a:rPr lang="fr-FR" dirty="0" smtClean="0"/>
              <a:t>Image sur un serveur Web en https, ou une image renvoyée par un </a:t>
            </a:r>
            <a:r>
              <a:rPr lang="fr-FR" dirty="0" err="1" smtClean="0"/>
              <a:t>DocumentStep</a:t>
            </a:r>
            <a:endParaRPr lang="fr-FR" dirty="0" smtClean="0"/>
          </a:p>
          <a:p>
            <a:pPr lvl="1"/>
            <a:r>
              <a:rPr lang="fr-FR" dirty="0" smtClean="0"/>
              <a:t>Image intégrée à l’application mobile (à privilégier car plus performant) : « local:// »</a:t>
            </a:r>
          </a:p>
          <a:p>
            <a:pPr lvl="1"/>
            <a:r>
              <a:rPr lang="fr-FR" dirty="0" smtClean="0"/>
              <a:t>Utilisation possible de </a:t>
            </a:r>
            <a:r>
              <a:rPr lang="fr-FR" dirty="0" err="1" smtClean="0"/>
              <a:t>DataBinding</a:t>
            </a:r>
            <a:r>
              <a:rPr lang="fr-FR" dirty="0" smtClean="0"/>
              <a:t> (comme sur la grande majorité des propriétés)</a:t>
            </a:r>
          </a:p>
        </p:txBody>
      </p:sp>
      <p:sp>
        <p:nvSpPr>
          <p:cNvPr id="6" name="Espace réservé du texte 5"/>
          <p:cNvSpPr>
            <a:spLocks noGrp="1"/>
          </p:cNvSpPr>
          <p:nvPr>
            <p:ph type="body" sz="quarter" idx="14"/>
          </p:nvPr>
        </p:nvSpPr>
        <p:spPr/>
        <p:txBody>
          <a:bodyPr/>
          <a:lstStyle/>
          <a:p>
            <a:r>
              <a:rPr lang="fr-FR" dirty="0" smtClean="0"/>
              <a:t>L’embarras du choix</a:t>
            </a:r>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237" y="5116689"/>
            <a:ext cx="1488559" cy="1488559"/>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89121" y="5116689"/>
            <a:ext cx="1488559" cy="1488559"/>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609" y="5152874"/>
            <a:ext cx="1488559" cy="1488559"/>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0981" y="5116689"/>
            <a:ext cx="1488559" cy="1488559"/>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85865" y="5152874"/>
            <a:ext cx="1488559" cy="1488559"/>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40751" y="5078262"/>
            <a:ext cx="1488559" cy="1488559"/>
          </a:xfrm>
          <a:prstGeom prst="rect">
            <a:avLst/>
          </a:prstGeom>
        </p:spPr>
      </p:pic>
      <p:pic>
        <p:nvPicPr>
          <p:cNvPr id="14" name="Imag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37493" y="5152874"/>
            <a:ext cx="1488559" cy="1488559"/>
          </a:xfrm>
          <a:prstGeom prst="rect">
            <a:avLst/>
          </a:prstGeom>
        </p:spPr>
      </p:pic>
    </p:spTree>
    <p:extLst>
      <p:ext uri="{BB962C8B-B14F-4D97-AF65-F5344CB8AC3E}">
        <p14:creationId xmlns:p14="http://schemas.microsoft.com/office/powerpoint/2010/main" val="3878204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Déclinaisons graphiques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24</a:t>
            </a:fld>
            <a:endParaRPr lang="fr-FR" dirty="0"/>
          </a:p>
        </p:txBody>
      </p:sp>
      <p:sp>
        <p:nvSpPr>
          <p:cNvPr id="4" name="Espace réservé du texte 3"/>
          <p:cNvSpPr>
            <a:spLocks noGrp="1"/>
          </p:cNvSpPr>
          <p:nvPr>
            <p:ph type="body" sz="quarter" idx="13"/>
          </p:nvPr>
        </p:nvSpPr>
        <p:spPr/>
        <p:txBody>
          <a:bodyPr/>
          <a:lstStyle/>
          <a:p>
            <a:r>
              <a:rPr lang="fr-FR" dirty="0" smtClean="0"/>
              <a:t>Déclinaison graphique à l’aide de la propriété « Template »</a:t>
            </a:r>
          </a:p>
          <a:p>
            <a:pPr lvl="1"/>
            <a:r>
              <a:rPr lang="fr-FR" dirty="0" smtClean="0"/>
              <a:t>Comportement variable et dépendant de la charte de </a:t>
            </a:r>
            <a:r>
              <a:rPr lang="fr-FR" dirty="0" err="1" smtClean="0"/>
              <a:t>l’app</a:t>
            </a:r>
            <a:r>
              <a:rPr lang="fr-FR" dirty="0" smtClean="0"/>
              <a:t> mobile</a:t>
            </a:r>
          </a:p>
          <a:p>
            <a:pPr lvl="1"/>
            <a:r>
              <a:rPr lang="fr-FR" dirty="0" smtClean="0"/>
              <a:t>Valeur de « Template1 » à « Template7 »</a:t>
            </a:r>
            <a:endParaRPr lang="fr-FR" dirty="0"/>
          </a:p>
        </p:txBody>
      </p:sp>
      <p:sp>
        <p:nvSpPr>
          <p:cNvPr id="6" name="Espace réservé du texte 5"/>
          <p:cNvSpPr>
            <a:spLocks noGrp="1"/>
          </p:cNvSpPr>
          <p:nvPr>
            <p:ph type="body" sz="quarter" idx="14"/>
          </p:nvPr>
        </p:nvSpPr>
        <p:spPr/>
        <p:txBody>
          <a:bodyPr/>
          <a:lstStyle/>
          <a:p>
            <a:r>
              <a:rPr lang="fr-FR" dirty="0" smtClean="0"/>
              <a:t>Un (tout petit) peu de couleur ?</a:t>
            </a:r>
            <a:endParaRPr lang="fr-FR" dirty="0"/>
          </a:p>
        </p:txBody>
      </p:sp>
      <p:sp>
        <p:nvSpPr>
          <p:cNvPr id="10" name="ZoneTexte 9"/>
          <p:cNvSpPr txBox="1"/>
          <p:nvPr/>
        </p:nvSpPr>
        <p:spPr>
          <a:xfrm>
            <a:off x="22527491" y="1737805"/>
            <a:ext cx="184731" cy="523220"/>
          </a:xfrm>
          <a:prstGeom prst="rect">
            <a:avLst/>
          </a:prstGeom>
          <a:noFill/>
        </p:spPr>
        <p:txBody>
          <a:bodyPr wrap="none" rtlCol="0">
            <a:spAutoFit/>
          </a:bodyPr>
          <a:lstStyle/>
          <a:p>
            <a:endParaRPr lang="fr-FR" sz="2800" dirty="0">
              <a:solidFill>
                <a:srgbClr val="0C4392"/>
              </a:solidFill>
              <a:latin typeface="Segoe UI" panose="020B0502040204020203" pitchFamily="34" charset="0"/>
              <a:cs typeface="Segoe UI" panose="020B0502040204020203" pitchFamily="34" charset="0"/>
            </a:endParaRPr>
          </a:p>
        </p:txBody>
      </p:sp>
      <p:pic>
        <p:nvPicPr>
          <p:cNvPr id="12" name="Image 11"/>
          <p:cNvPicPr>
            <a:picLocks noChangeAspect="1"/>
          </p:cNvPicPr>
          <p:nvPr/>
        </p:nvPicPr>
        <p:blipFill>
          <a:blip r:embed="rId3"/>
          <a:stretch>
            <a:fillRect/>
          </a:stretch>
        </p:blipFill>
        <p:spPr>
          <a:xfrm>
            <a:off x="18252424" y="2538990"/>
            <a:ext cx="4131806" cy="8309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7436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Cartes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25</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23" name="Espace réservé du texte 22"/>
          <p:cNvSpPr>
            <a:spLocks noGrp="1"/>
          </p:cNvSpPr>
          <p:nvPr>
            <p:ph type="body" sz="quarter" idx="14"/>
          </p:nvPr>
        </p:nvSpPr>
        <p:spPr/>
        <p:txBody>
          <a:bodyPr/>
          <a:lstStyle/>
          <a:p>
            <a:endParaRPr lang="fr-FR"/>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t="20413" b="28575"/>
          <a:stretch/>
        </p:blipFill>
        <p:spPr>
          <a:xfrm>
            <a:off x="1672755" y="3136035"/>
            <a:ext cx="5359696" cy="2672792"/>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2627" t="15546" r="2208" b="53259"/>
          <a:stretch/>
        </p:blipFill>
        <p:spPr>
          <a:xfrm>
            <a:off x="18421535" y="3224196"/>
            <a:ext cx="5398032" cy="3186503"/>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rotWithShape="1">
          <a:blip r:embed="rId5">
            <a:extLst>
              <a:ext uri="{28A0092B-C50C-407E-A947-70E740481C1C}">
                <a14:useLocalDpi xmlns:a14="http://schemas.microsoft.com/office/drawing/2010/main" val="0"/>
              </a:ext>
            </a:extLst>
          </a:blip>
          <a:srcRect t="20525" b="40024"/>
          <a:stretch/>
        </p:blipFill>
        <p:spPr>
          <a:xfrm>
            <a:off x="1707216" y="10544896"/>
            <a:ext cx="5398030" cy="2587125"/>
          </a:xfrm>
          <a:prstGeom prst="rect">
            <a:avLst/>
          </a:prstGeom>
          <a:ln>
            <a:noFill/>
          </a:ln>
          <a:effectLst>
            <a:outerShdw blurRad="292100" dist="139700" dir="2700000" algn="tl" rotWithShape="0">
              <a:srgbClr val="333333">
                <a:alpha val="65000"/>
              </a:srgbClr>
            </a:outerShdw>
          </a:effectLst>
        </p:spPr>
      </p:pic>
      <p:pic>
        <p:nvPicPr>
          <p:cNvPr id="10" name="Image 9"/>
          <p:cNvPicPr>
            <a:picLocks noChangeAspect="1"/>
          </p:cNvPicPr>
          <p:nvPr/>
        </p:nvPicPr>
        <p:blipFill rotWithShape="1">
          <a:blip r:embed="rId6">
            <a:extLst>
              <a:ext uri="{28A0092B-C50C-407E-A947-70E740481C1C}">
                <a14:useLocalDpi xmlns:a14="http://schemas.microsoft.com/office/drawing/2010/main" val="0"/>
              </a:ext>
            </a:extLst>
          </a:blip>
          <a:srcRect t="18558"/>
          <a:stretch/>
        </p:blipFill>
        <p:spPr>
          <a:xfrm>
            <a:off x="7401801" y="3172388"/>
            <a:ext cx="5396016" cy="5774763"/>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rotWithShape="1">
          <a:blip r:embed="rId7">
            <a:extLst>
              <a:ext uri="{28A0092B-C50C-407E-A947-70E740481C1C}">
                <a14:useLocalDpi xmlns:a14="http://schemas.microsoft.com/office/drawing/2010/main" val="0"/>
              </a:ext>
            </a:extLst>
          </a:blip>
          <a:srcRect t="18977" b="38262"/>
          <a:stretch/>
        </p:blipFill>
        <p:spPr>
          <a:xfrm>
            <a:off x="1672755" y="6885417"/>
            <a:ext cx="5398033" cy="2867305"/>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rotWithShape="1">
          <a:blip r:embed="rId8">
            <a:extLst>
              <a:ext uri="{28A0092B-C50C-407E-A947-70E740481C1C}">
                <a14:useLocalDpi xmlns:a14="http://schemas.microsoft.com/office/drawing/2010/main" val="0"/>
              </a:ext>
            </a:extLst>
          </a:blip>
          <a:srcRect t="16497"/>
          <a:stretch/>
        </p:blipFill>
        <p:spPr>
          <a:xfrm>
            <a:off x="12898255" y="3172388"/>
            <a:ext cx="5359694" cy="6731743"/>
          </a:xfrm>
          <a:prstGeom prst="rect">
            <a:avLst/>
          </a:prstGeom>
          <a:ln>
            <a:noFill/>
          </a:ln>
          <a:effectLst>
            <a:outerShdw blurRad="292100" dist="139700" dir="2700000" algn="tl" rotWithShape="0">
              <a:srgbClr val="333333">
                <a:alpha val="65000"/>
              </a:srgbClr>
            </a:outerShdw>
          </a:effectLst>
        </p:spPr>
      </p:pic>
      <p:sp>
        <p:nvSpPr>
          <p:cNvPr id="13" name="ZoneTexte 12"/>
          <p:cNvSpPr txBox="1"/>
          <p:nvPr/>
        </p:nvSpPr>
        <p:spPr>
          <a:xfrm>
            <a:off x="1707216" y="2544413"/>
            <a:ext cx="2865336"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4" name="ZoneTexte 13"/>
          <p:cNvSpPr txBox="1"/>
          <p:nvPr/>
        </p:nvSpPr>
        <p:spPr>
          <a:xfrm>
            <a:off x="13070781" y="2549880"/>
            <a:ext cx="4098110"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spid:ProductCardItem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5" name="ZoneTexte 14"/>
          <p:cNvSpPr txBox="1"/>
          <p:nvPr/>
        </p:nvSpPr>
        <p:spPr>
          <a:xfrm>
            <a:off x="1707216" y="6223740"/>
            <a:ext cx="4186211"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spid:MediumCardItem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6" name="ZoneTexte 15"/>
          <p:cNvSpPr txBox="1"/>
          <p:nvPr/>
        </p:nvSpPr>
        <p:spPr>
          <a:xfrm>
            <a:off x="7401801" y="2538990"/>
            <a:ext cx="3735831"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spid:LargeCardItem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7" name="ZoneTexte 16"/>
          <p:cNvSpPr txBox="1"/>
          <p:nvPr/>
        </p:nvSpPr>
        <p:spPr>
          <a:xfrm>
            <a:off x="1707216" y="9880500"/>
            <a:ext cx="4344907"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spid:EmphasisCardItem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8" name="ZoneTexte 17"/>
          <p:cNvSpPr txBox="1"/>
          <p:nvPr/>
        </p:nvSpPr>
        <p:spPr>
          <a:xfrm>
            <a:off x="18421535" y="2544413"/>
            <a:ext cx="3815981" cy="523220"/>
          </a:xfrm>
          <a:prstGeom prst="rect">
            <a:avLst/>
          </a:prstGeom>
          <a:noFill/>
        </p:spPr>
        <p:txBody>
          <a:bodyPr wrap="none" rtlCol="0">
            <a:spAutoFit/>
          </a:bodyPr>
          <a:lstStyle/>
          <a:p>
            <a:r>
              <a:rPr lang="fr-FR" sz="2800" dirty="0" smtClean="0">
                <a:solidFill>
                  <a:srgbClr val="0C4392"/>
                </a:solidFill>
                <a:latin typeface="Segoe UI" panose="020B0502040204020203" pitchFamily="34" charset="0"/>
                <a:cs typeface="Segoe UI" panose="020B0502040204020203" pitchFamily="34" charset="0"/>
              </a:rPr>
              <a:t>&lt;</a:t>
            </a:r>
            <a:r>
              <a:rPr lang="fr-FR" sz="2800" dirty="0" err="1" smtClean="0">
                <a:solidFill>
                  <a:srgbClr val="0C4392"/>
                </a:solidFill>
                <a:latin typeface="Segoe UI" panose="020B0502040204020203" pitchFamily="34" charset="0"/>
                <a:cs typeface="Segoe UI" panose="020B0502040204020203" pitchFamily="34" charset="0"/>
              </a:rPr>
              <a:t>spid:CreditCardItem</a:t>
            </a:r>
            <a:r>
              <a:rPr lang="fr-FR" sz="2800" dirty="0">
                <a:solidFill>
                  <a:srgbClr val="0C4392"/>
                </a:solidFill>
                <a:latin typeface="Segoe UI" panose="020B0502040204020203" pitchFamily="34" charset="0"/>
                <a:cs typeface="Segoe UI" panose="020B0502040204020203" pitchFamily="34" charset="0"/>
              </a:rPr>
              <a:t>&gt;</a:t>
            </a:r>
          </a:p>
        </p:txBody>
      </p:sp>
      <p:sp>
        <p:nvSpPr>
          <p:cNvPr id="19" name="Rectangle 18"/>
          <p:cNvSpPr/>
          <p:nvPr/>
        </p:nvSpPr>
        <p:spPr>
          <a:xfrm>
            <a:off x="13070781" y="5921812"/>
            <a:ext cx="4969569" cy="96360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3070781" y="6984706"/>
            <a:ext cx="4969569" cy="96360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3070781" y="8047600"/>
            <a:ext cx="4969569" cy="96360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ZoneTexte 21"/>
          <p:cNvSpPr txBox="1"/>
          <p:nvPr/>
        </p:nvSpPr>
        <p:spPr>
          <a:xfrm>
            <a:off x="13955415" y="10185604"/>
            <a:ext cx="3200300" cy="954107"/>
          </a:xfrm>
          <a:prstGeom prst="rect">
            <a:avLst/>
          </a:prstGeom>
          <a:noFill/>
        </p:spPr>
        <p:txBody>
          <a:bodyPr wrap="none" rtlCol="0">
            <a:spAutoFit/>
          </a:bodyPr>
          <a:lstStyle/>
          <a:p>
            <a:pPr algn="ctr"/>
            <a:r>
              <a:rPr lang="fr-FR" sz="2800" dirty="0" smtClean="0">
                <a:solidFill>
                  <a:schemeClr val="accent2"/>
                </a:solidFill>
                <a:latin typeface="Segoe UI" panose="020B0502040204020203" pitchFamily="34" charset="0"/>
                <a:cs typeface="Segoe UI" panose="020B0502040204020203" pitchFamily="34" charset="0"/>
              </a:rPr>
              <a:t>&lt;</a:t>
            </a:r>
            <a:r>
              <a:rPr lang="fr-FR" sz="2800" dirty="0" err="1" smtClean="0">
                <a:solidFill>
                  <a:schemeClr val="accent2"/>
                </a:solidFill>
                <a:latin typeface="Segoe UI" panose="020B0502040204020203" pitchFamily="34" charset="0"/>
                <a:cs typeface="Segoe UI" panose="020B0502040204020203" pitchFamily="34" charset="0"/>
              </a:rPr>
              <a:t>spid:SimpleItem</a:t>
            </a:r>
            <a:r>
              <a:rPr lang="fr-FR" sz="2800" dirty="0" smtClean="0">
                <a:solidFill>
                  <a:schemeClr val="accent2"/>
                </a:solidFill>
                <a:latin typeface="Segoe UI" panose="020B0502040204020203" pitchFamily="34" charset="0"/>
                <a:cs typeface="Segoe UI" panose="020B0502040204020203" pitchFamily="34" charset="0"/>
              </a:rPr>
              <a:t>&gt;</a:t>
            </a:r>
          </a:p>
          <a:p>
            <a:pPr algn="ctr"/>
            <a:r>
              <a:rPr lang="fr-FR" sz="2800" dirty="0" smtClean="0">
                <a:solidFill>
                  <a:schemeClr val="accent2"/>
                </a:solidFill>
                <a:latin typeface="Segoe UI" panose="020B0502040204020203" pitchFamily="34" charset="0"/>
                <a:cs typeface="Segoe UI" panose="020B0502040204020203" pitchFamily="34" charset="0"/>
              </a:rPr>
              <a:t>(ou d’autres)</a:t>
            </a:r>
            <a:endParaRPr lang="fr-FR" sz="2800"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458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animBg="1"/>
      <p:bldP spid="20" grpId="0" animBg="1"/>
      <p:bldP spid="21" grpId="0" animBg="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spécifiques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26</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Dans une page de détail</a:t>
            </a:r>
            <a:endParaRPr lang="fr-FR" dirty="0"/>
          </a:p>
          <a:p>
            <a:endParaRPr lang="fr-FR" dirty="0"/>
          </a:p>
        </p:txBody>
      </p:sp>
      <p:pic>
        <p:nvPicPr>
          <p:cNvPr id="7" name="Image 6"/>
          <p:cNvPicPr>
            <a:picLocks noChangeAspect="1"/>
          </p:cNvPicPr>
          <p:nvPr/>
        </p:nvPicPr>
        <p:blipFill>
          <a:blip r:embed="rId3"/>
          <a:stretch>
            <a:fillRect/>
          </a:stretch>
        </p:blipFill>
        <p:spPr>
          <a:xfrm>
            <a:off x="13709650" y="3211480"/>
            <a:ext cx="5129250" cy="8105834"/>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4"/>
          <a:stretch>
            <a:fillRect/>
          </a:stretch>
        </p:blipFill>
        <p:spPr>
          <a:xfrm>
            <a:off x="6315114" y="3221005"/>
            <a:ext cx="5100675" cy="809630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060080" y="4000500"/>
            <a:ext cx="5610743" cy="345439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3454616" y="7605614"/>
            <a:ext cx="5610743" cy="2463937"/>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6315114" y="4114800"/>
            <a:ext cx="5100675" cy="115570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6315114" y="5270500"/>
            <a:ext cx="5100675" cy="2019299"/>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3738225" y="8851900"/>
            <a:ext cx="5100675" cy="1081119"/>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6467514" y="6309253"/>
            <a:ext cx="4762461" cy="891647"/>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3454616" y="4000500"/>
            <a:ext cx="5610743" cy="2285899"/>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ZoneTexte 17"/>
          <p:cNvSpPr txBox="1"/>
          <p:nvPr/>
        </p:nvSpPr>
        <p:spPr>
          <a:xfrm>
            <a:off x="297766" y="3760857"/>
            <a:ext cx="5391990" cy="707886"/>
          </a:xfrm>
          <a:prstGeom prst="rect">
            <a:avLst/>
          </a:prstGeom>
          <a:noFill/>
        </p:spPr>
        <p:txBody>
          <a:bodyPr wrap="none" rtlCol="0">
            <a:spAutoFit/>
          </a:bodyPr>
          <a:lstStyle/>
          <a:p>
            <a:pPr algn="ctr"/>
            <a:r>
              <a:rPr lang="fr-FR" sz="4000" dirty="0" smtClean="0">
                <a:solidFill>
                  <a:schemeClr val="accent2"/>
                </a:solidFill>
                <a:latin typeface="Segoe UI" panose="020B0502040204020203" pitchFamily="34" charset="0"/>
                <a:cs typeface="Segoe UI" panose="020B0502040204020203" pitchFamily="34" charset="0"/>
              </a:rPr>
              <a:t>&lt;</a:t>
            </a:r>
            <a:r>
              <a:rPr lang="fr-FR" sz="4000" dirty="0" err="1" smtClean="0">
                <a:solidFill>
                  <a:schemeClr val="accent2"/>
                </a:solidFill>
                <a:latin typeface="Segoe UI" panose="020B0502040204020203" pitchFamily="34" charset="0"/>
                <a:cs typeface="Segoe UI" panose="020B0502040204020203" pitchFamily="34" charset="0"/>
              </a:rPr>
              <a:t>spid:ActionsListItem</a:t>
            </a:r>
            <a:r>
              <a:rPr lang="fr-FR" sz="4000" dirty="0" smtClean="0">
                <a:solidFill>
                  <a:schemeClr val="accent2"/>
                </a:solidFill>
                <a:latin typeface="Segoe UI" panose="020B0502040204020203" pitchFamily="34" charset="0"/>
                <a:cs typeface="Segoe UI" panose="020B0502040204020203" pitchFamily="34" charset="0"/>
              </a:rPr>
              <a:t>&gt;</a:t>
            </a:r>
          </a:p>
        </p:txBody>
      </p:sp>
      <p:sp>
        <p:nvSpPr>
          <p:cNvPr id="19" name="ZoneTexte 18"/>
          <p:cNvSpPr txBox="1"/>
          <p:nvPr/>
        </p:nvSpPr>
        <p:spPr>
          <a:xfrm>
            <a:off x="1271588" y="4735491"/>
            <a:ext cx="4415760" cy="1200329"/>
          </a:xfrm>
          <a:prstGeom prst="rect">
            <a:avLst/>
          </a:prstGeom>
          <a:noFill/>
        </p:spPr>
        <p:txBody>
          <a:bodyPr wrap="none" rtlCol="0">
            <a:spAutoFit/>
          </a:bodyPr>
          <a:lstStyle/>
          <a:p>
            <a:pPr algn="ctr"/>
            <a:r>
              <a:rPr lang="fr-FR" sz="4000" dirty="0" smtClean="0">
                <a:solidFill>
                  <a:schemeClr val="accent5"/>
                </a:solidFill>
                <a:latin typeface="Segoe UI" panose="020B0502040204020203" pitchFamily="34" charset="0"/>
                <a:cs typeface="Segoe UI" panose="020B0502040204020203" pitchFamily="34" charset="0"/>
              </a:rPr>
              <a:t>&lt;</a:t>
            </a:r>
            <a:r>
              <a:rPr lang="fr-FR" sz="4000" dirty="0" err="1" smtClean="0">
                <a:solidFill>
                  <a:schemeClr val="accent5"/>
                </a:solidFill>
                <a:latin typeface="Segoe UI" panose="020B0502040204020203" pitchFamily="34" charset="0"/>
                <a:cs typeface="Segoe UI" panose="020B0502040204020203" pitchFamily="34" charset="0"/>
              </a:rPr>
              <a:t>spid:ActionItem</a:t>
            </a:r>
            <a:r>
              <a:rPr lang="fr-FR" sz="4000" dirty="0" smtClean="0">
                <a:solidFill>
                  <a:schemeClr val="accent5"/>
                </a:solidFill>
                <a:latin typeface="Segoe UI" panose="020B0502040204020203" pitchFamily="34" charset="0"/>
                <a:cs typeface="Segoe UI" panose="020B0502040204020203" pitchFamily="34" charset="0"/>
              </a:rPr>
              <a:t>&gt;</a:t>
            </a:r>
          </a:p>
          <a:p>
            <a:pPr algn="ctr"/>
            <a:r>
              <a:rPr lang="fr-FR" sz="3200" dirty="0" smtClean="0">
                <a:solidFill>
                  <a:schemeClr val="accent5"/>
                </a:solidFill>
                <a:latin typeface="Segoe UI" panose="020B0502040204020203" pitchFamily="34" charset="0"/>
                <a:cs typeface="Segoe UI" panose="020B0502040204020203" pitchFamily="34" charset="0"/>
              </a:rPr>
              <a:t>Type=</a:t>
            </a:r>
            <a:r>
              <a:rPr lang="fr-FR" sz="3200" dirty="0">
                <a:solidFill>
                  <a:schemeClr val="accent5"/>
                </a:solidFill>
                <a:latin typeface="Segoe UI" panose="020B0502040204020203" pitchFamily="34" charset="0"/>
                <a:cs typeface="Segoe UI" panose="020B0502040204020203" pitchFamily="34" charset="0"/>
              </a:rPr>
              <a:t> </a:t>
            </a:r>
            <a:r>
              <a:rPr lang="fr-FR" sz="3200" dirty="0" smtClean="0">
                <a:solidFill>
                  <a:schemeClr val="accent5"/>
                </a:solidFill>
                <a:latin typeface="Segoe UI" panose="020B0502040204020203" pitchFamily="34" charset="0"/>
                <a:cs typeface="Segoe UI" panose="020B0502040204020203" pitchFamily="34" charset="0"/>
              </a:rPr>
              <a:t>"</a:t>
            </a:r>
            <a:r>
              <a:rPr lang="fr-FR" sz="3200" dirty="0" err="1" smtClean="0">
                <a:solidFill>
                  <a:schemeClr val="accent5"/>
                </a:solidFill>
                <a:latin typeface="Segoe UI" panose="020B0502040204020203" pitchFamily="34" charset="0"/>
                <a:cs typeface="Segoe UI" panose="020B0502040204020203" pitchFamily="34" charset="0"/>
              </a:rPr>
              <a:t>Secondary</a:t>
            </a:r>
            <a:r>
              <a:rPr lang="fr-FR" sz="3200" dirty="0" smtClean="0">
                <a:solidFill>
                  <a:schemeClr val="accent5"/>
                </a:solidFill>
                <a:latin typeface="Segoe UI" panose="020B0502040204020203" pitchFamily="34" charset="0"/>
                <a:cs typeface="Segoe UI" panose="020B0502040204020203" pitchFamily="34" charset="0"/>
              </a:rPr>
              <a:t>"</a:t>
            </a:r>
          </a:p>
        </p:txBody>
      </p:sp>
      <p:sp>
        <p:nvSpPr>
          <p:cNvPr id="20" name="ZoneTexte 19"/>
          <p:cNvSpPr txBox="1"/>
          <p:nvPr/>
        </p:nvSpPr>
        <p:spPr>
          <a:xfrm>
            <a:off x="19436776" y="7565766"/>
            <a:ext cx="4415760" cy="1200329"/>
          </a:xfrm>
          <a:prstGeom prst="rect">
            <a:avLst/>
          </a:prstGeom>
          <a:noFill/>
        </p:spPr>
        <p:txBody>
          <a:bodyPr wrap="none" rtlCol="0">
            <a:spAutoFit/>
          </a:bodyPr>
          <a:lstStyle/>
          <a:p>
            <a:pPr algn="ctr"/>
            <a:r>
              <a:rPr lang="fr-FR" sz="4000" dirty="0" smtClean="0">
                <a:solidFill>
                  <a:srgbClr val="7030A0"/>
                </a:solidFill>
                <a:latin typeface="Segoe UI" panose="020B0502040204020203" pitchFamily="34" charset="0"/>
                <a:cs typeface="Segoe UI" panose="020B0502040204020203" pitchFamily="34" charset="0"/>
              </a:rPr>
              <a:t>&lt;</a:t>
            </a:r>
            <a:r>
              <a:rPr lang="fr-FR" sz="4000" dirty="0" err="1" smtClean="0">
                <a:solidFill>
                  <a:srgbClr val="7030A0"/>
                </a:solidFill>
                <a:latin typeface="Segoe UI" panose="020B0502040204020203" pitchFamily="34" charset="0"/>
                <a:cs typeface="Segoe UI" panose="020B0502040204020203" pitchFamily="34" charset="0"/>
              </a:rPr>
              <a:t>spid:ActionItem</a:t>
            </a:r>
            <a:r>
              <a:rPr lang="fr-FR" sz="4000" dirty="0" smtClean="0">
                <a:solidFill>
                  <a:srgbClr val="7030A0"/>
                </a:solidFill>
                <a:latin typeface="Segoe UI" panose="020B0502040204020203" pitchFamily="34" charset="0"/>
                <a:cs typeface="Segoe UI" panose="020B0502040204020203" pitchFamily="34" charset="0"/>
              </a:rPr>
              <a:t>&gt;</a:t>
            </a:r>
          </a:p>
          <a:p>
            <a:pPr algn="ctr"/>
            <a:r>
              <a:rPr lang="fr-FR" sz="3200" dirty="0" smtClean="0">
                <a:solidFill>
                  <a:srgbClr val="7030A0"/>
                </a:solidFill>
                <a:latin typeface="Segoe UI" panose="020B0502040204020203" pitchFamily="34" charset="0"/>
                <a:cs typeface="Segoe UI" panose="020B0502040204020203" pitchFamily="34" charset="0"/>
              </a:rPr>
              <a:t>Type=</a:t>
            </a:r>
            <a:r>
              <a:rPr lang="fr-FR" sz="3200" dirty="0">
                <a:solidFill>
                  <a:srgbClr val="7030A0"/>
                </a:solidFill>
                <a:latin typeface="Segoe UI" panose="020B0502040204020203" pitchFamily="34" charset="0"/>
                <a:cs typeface="Segoe UI" panose="020B0502040204020203" pitchFamily="34" charset="0"/>
              </a:rPr>
              <a:t> </a:t>
            </a:r>
            <a:r>
              <a:rPr lang="fr-FR" sz="3200" dirty="0" smtClean="0">
                <a:solidFill>
                  <a:srgbClr val="7030A0"/>
                </a:solidFill>
                <a:latin typeface="Segoe UI" panose="020B0502040204020203" pitchFamily="34" charset="0"/>
                <a:cs typeface="Segoe UI" panose="020B0502040204020203" pitchFamily="34" charset="0"/>
              </a:rPr>
              <a:t>"</a:t>
            </a:r>
            <a:r>
              <a:rPr lang="fr-FR" sz="3200" dirty="0" err="1" smtClean="0">
                <a:solidFill>
                  <a:srgbClr val="7030A0"/>
                </a:solidFill>
                <a:latin typeface="Segoe UI" panose="020B0502040204020203" pitchFamily="34" charset="0"/>
                <a:cs typeface="Segoe UI" panose="020B0502040204020203" pitchFamily="34" charset="0"/>
              </a:rPr>
              <a:t>Primary</a:t>
            </a:r>
            <a:r>
              <a:rPr lang="fr-FR" sz="3200" dirty="0" smtClean="0">
                <a:solidFill>
                  <a:srgbClr val="7030A0"/>
                </a:solidFill>
                <a:latin typeface="Segoe UI" panose="020B0502040204020203" pitchFamily="34" charset="0"/>
                <a:cs typeface="Segoe UI" panose="020B0502040204020203" pitchFamily="34" charset="0"/>
              </a:rPr>
              <a:t>"</a:t>
            </a:r>
          </a:p>
        </p:txBody>
      </p:sp>
      <p:sp>
        <p:nvSpPr>
          <p:cNvPr id="14" name="Rectangle 13"/>
          <p:cNvSpPr/>
          <p:nvPr/>
        </p:nvSpPr>
        <p:spPr>
          <a:xfrm>
            <a:off x="13738225" y="7745381"/>
            <a:ext cx="5100675" cy="1081119"/>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ZoneTexte 20"/>
          <p:cNvSpPr txBox="1"/>
          <p:nvPr/>
        </p:nvSpPr>
        <p:spPr>
          <a:xfrm>
            <a:off x="3874481" y="6202568"/>
            <a:ext cx="1954381" cy="707886"/>
          </a:xfrm>
          <a:prstGeom prst="rect">
            <a:avLst/>
          </a:prstGeom>
          <a:noFill/>
        </p:spPr>
        <p:txBody>
          <a:bodyPr wrap="none" rtlCol="0">
            <a:spAutoFit/>
          </a:bodyPr>
          <a:lstStyle/>
          <a:p>
            <a:pPr algn="ctr"/>
            <a:r>
              <a:rPr lang="fr-FR" sz="4000" dirty="0" err="1" smtClean="0">
                <a:solidFill>
                  <a:schemeClr val="accent6"/>
                </a:solidFill>
                <a:latin typeface="Segoe UI" panose="020B0502040204020203" pitchFamily="34" charset="0"/>
                <a:cs typeface="Segoe UI" panose="020B0502040204020203" pitchFamily="34" charset="0"/>
              </a:rPr>
              <a:t>Caption</a:t>
            </a:r>
            <a:endParaRPr lang="fr-FR" sz="4000" dirty="0" smtClean="0">
              <a:solidFill>
                <a:schemeClr val="accent6"/>
              </a:solidFill>
              <a:latin typeface="Segoe UI" panose="020B0502040204020203" pitchFamily="34" charset="0"/>
              <a:cs typeface="Segoe UI" panose="020B0502040204020203" pitchFamily="34" charset="0"/>
            </a:endParaRPr>
          </a:p>
        </p:txBody>
      </p:sp>
      <p:sp>
        <p:nvSpPr>
          <p:cNvPr id="22" name="ZoneTexte 21"/>
          <p:cNvSpPr txBox="1"/>
          <p:nvPr/>
        </p:nvSpPr>
        <p:spPr>
          <a:xfrm>
            <a:off x="19320393" y="3984764"/>
            <a:ext cx="3918830" cy="707886"/>
          </a:xfrm>
          <a:prstGeom prst="rect">
            <a:avLst/>
          </a:prstGeom>
          <a:noFill/>
        </p:spPr>
        <p:txBody>
          <a:bodyPr wrap="none" rtlCol="0">
            <a:spAutoFit/>
          </a:bodyPr>
          <a:lstStyle/>
          <a:p>
            <a:pPr algn="ctr"/>
            <a:r>
              <a:rPr lang="fr-FR" sz="4000" dirty="0" smtClean="0">
                <a:solidFill>
                  <a:schemeClr val="accent4"/>
                </a:solidFill>
                <a:latin typeface="Segoe UI" panose="020B0502040204020203" pitchFamily="34" charset="0"/>
                <a:cs typeface="Segoe UI" panose="020B0502040204020203" pitchFamily="34" charset="0"/>
              </a:rPr>
              <a:t>&lt;</a:t>
            </a:r>
            <a:r>
              <a:rPr lang="fr-FR" sz="4000" dirty="0" err="1" smtClean="0">
                <a:solidFill>
                  <a:schemeClr val="accent4"/>
                </a:solidFill>
                <a:latin typeface="Segoe UI" panose="020B0502040204020203" pitchFamily="34" charset="0"/>
                <a:cs typeface="Segoe UI" panose="020B0502040204020203" pitchFamily="34" charset="0"/>
              </a:rPr>
              <a:t>spid:TitleItem</a:t>
            </a:r>
            <a:r>
              <a:rPr lang="fr-FR" sz="4000" dirty="0" smtClean="0">
                <a:solidFill>
                  <a:schemeClr val="accent4"/>
                </a:solidFill>
                <a:latin typeface="Segoe UI" panose="020B0502040204020203" pitchFamily="34" charset="0"/>
                <a:cs typeface="Segoe UI" panose="020B0502040204020203" pitchFamily="34" charset="0"/>
              </a:rPr>
              <a:t>&gt;</a:t>
            </a:r>
          </a:p>
        </p:txBody>
      </p:sp>
    </p:spTree>
    <p:extLst>
      <p:ext uri="{BB962C8B-B14F-4D97-AF65-F5344CB8AC3E}">
        <p14:creationId xmlns:p14="http://schemas.microsoft.com/office/powerpoint/2010/main" val="350185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5" grpId="0" animBg="1"/>
      <p:bldP spid="16" grpId="0" animBg="1"/>
      <p:bldP spid="17" grpId="0" animBg="1"/>
      <p:bldP spid="18" grpId="0"/>
      <p:bldP spid="19" grpId="0"/>
      <p:bldP spid="20" grpId="0"/>
      <p:bldP spid="14"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27</a:t>
            </a:fld>
            <a:endParaRPr lang="fr-FR" dirty="0"/>
          </a:p>
        </p:txBody>
      </p:sp>
      <p:sp>
        <p:nvSpPr>
          <p:cNvPr id="4" name="Espace réservé du texte 3"/>
          <p:cNvSpPr>
            <a:spLocks noGrp="1"/>
          </p:cNvSpPr>
          <p:nvPr>
            <p:ph type="body" sz="quarter" idx="13"/>
          </p:nvPr>
        </p:nvSpPr>
        <p:spPr/>
        <p:txBody>
          <a:bodyPr/>
          <a:lstStyle/>
          <a:p>
            <a:endParaRPr lang="fr-FR" dirty="0"/>
          </a:p>
        </p:txBody>
      </p:sp>
      <p:sp>
        <p:nvSpPr>
          <p:cNvPr id="5" name="Titre 4"/>
          <p:cNvSpPr>
            <a:spLocks noGrp="1"/>
          </p:cNvSpPr>
          <p:nvPr>
            <p:ph type="title"/>
          </p:nvPr>
        </p:nvSpPr>
        <p:spPr/>
        <p:txBody>
          <a:bodyPr/>
          <a:lstStyle/>
          <a:p>
            <a:r>
              <a:rPr lang="fr-FR" dirty="0" smtClean="0"/>
              <a:t>Démonstration</a:t>
            </a:r>
            <a:endParaRPr lang="fr-FR" dirty="0"/>
          </a:p>
        </p:txBody>
      </p:sp>
      <p:sp>
        <p:nvSpPr>
          <p:cNvPr id="6" name="Espace réservé du texte 5"/>
          <p:cNvSpPr>
            <a:spLocks noGrp="1"/>
          </p:cNvSpPr>
          <p:nvPr>
            <p:ph type="body" sz="quarter" idx="14"/>
          </p:nvPr>
        </p:nvSpPr>
        <p:spPr/>
        <p:txBody>
          <a:bodyPr/>
          <a:lstStyle/>
          <a:p>
            <a:endParaRPr lang="fr-F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10752969" y="4325005"/>
            <a:ext cx="4876190" cy="4876190"/>
          </a:xfrm>
          <a:prstGeom prst="rect">
            <a:avLst/>
          </a:prstGeom>
        </p:spPr>
      </p:pic>
    </p:spTree>
    <p:extLst>
      <p:ext uri="{BB962C8B-B14F-4D97-AF65-F5344CB8AC3E}">
        <p14:creationId xmlns:p14="http://schemas.microsoft.com/office/powerpoint/2010/main" val="120276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r="-32"/>
          <a:stretch/>
        </p:blipFill>
        <p:spPr/>
      </p:pic>
      <p:sp>
        <p:nvSpPr>
          <p:cNvPr id="10" name="Titre 9"/>
          <p:cNvSpPr>
            <a:spLocks noGrp="1"/>
          </p:cNvSpPr>
          <p:nvPr>
            <p:ph type="title"/>
          </p:nvPr>
        </p:nvSpPr>
        <p:spPr/>
        <p:txBody>
          <a:bodyPr/>
          <a:lstStyle/>
          <a:p>
            <a:r>
              <a:rPr lang="fr-FR" dirty="0" smtClean="0"/>
              <a:t>Navigation</a:t>
            </a:r>
            <a:endParaRPr lang="fr-FR" dirty="0"/>
          </a:p>
        </p:txBody>
      </p:sp>
      <p:grpSp>
        <p:nvGrpSpPr>
          <p:cNvPr id="8" name="Groupe 7"/>
          <p:cNvGrpSpPr/>
          <p:nvPr/>
        </p:nvGrpSpPr>
        <p:grpSpPr>
          <a:xfrm>
            <a:off x="2720977" y="4469610"/>
            <a:ext cx="9082937" cy="4776779"/>
            <a:chOff x="17693980" y="4282606"/>
            <a:chExt cx="5508920" cy="2897179"/>
          </a:xfrm>
          <a:effectLst>
            <a:outerShdw blurRad="190500" dist="127000" dir="2700000" algn="tl" rotWithShape="0">
              <a:prstClr val="black">
                <a:alpha val="50000"/>
              </a:prstClr>
            </a:outerShdw>
          </a:effectLst>
        </p:grpSpPr>
        <p:sp>
          <p:nvSpPr>
            <p:cNvPr id="9" name="Rectangle 8"/>
            <p:cNvSpPr/>
            <p:nvPr/>
          </p:nvSpPr>
          <p:spPr>
            <a:xfrm>
              <a:off x="17693980" y="4282606"/>
              <a:ext cx="5508920" cy="112378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Navigation</a:t>
              </a:r>
              <a:endParaRPr lang="fr-FR" sz="6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7693980" y="5562916"/>
              <a:ext cx="2646780" cy="16168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Menu</a:t>
              </a:r>
              <a:endParaRPr lang="fr-FR" sz="6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20556120" y="5562916"/>
              <a:ext cx="2646780" cy="16168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6000" dirty="0" smtClean="0">
                  <a:solidFill>
                    <a:schemeClr val="bg1"/>
                  </a:solidFill>
                  <a:latin typeface="Segoe UI" panose="020B0502040204020203" pitchFamily="34" charset="0"/>
                  <a:cs typeface="Segoe UI" panose="020B0502040204020203" pitchFamily="34" charset="0"/>
                </a:rPr>
                <a:t>Onglets</a:t>
              </a:r>
              <a:endParaRPr lang="fr-FR" sz="6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62091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menu</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29</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&lt;</a:t>
            </a:r>
            <a:r>
              <a:rPr lang="fr-FR" dirty="0" err="1" smtClean="0"/>
              <a:t>spid:MenuPage</a:t>
            </a:r>
            <a:r>
              <a:rPr lang="fr-FR" dirty="0" smtClean="0"/>
              <a:t>&gt;</a:t>
            </a:r>
            <a:endParaRPr lang="fr-FR" dirty="0"/>
          </a:p>
        </p:txBody>
      </p:sp>
      <p:pic>
        <p:nvPicPr>
          <p:cNvPr id="7" name="Image 6"/>
          <p:cNvPicPr>
            <a:picLocks noChangeAspect="1"/>
          </p:cNvPicPr>
          <p:nvPr/>
        </p:nvPicPr>
        <p:blipFill>
          <a:blip r:embed="rId3"/>
          <a:stretch>
            <a:fillRect/>
          </a:stretch>
        </p:blipFill>
        <p:spPr>
          <a:xfrm>
            <a:off x="8766484" y="2432490"/>
            <a:ext cx="6511111" cy="10302698"/>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8766484" y="3594891"/>
            <a:ext cx="6511111" cy="4278112"/>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8971586" y="4431234"/>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1132131" y="4431234"/>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3292676" y="4431234"/>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8971586" y="6139348"/>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8766482" y="7866127"/>
            <a:ext cx="6511111" cy="2538203"/>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9020571" y="8628684"/>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1169964" y="8628684"/>
            <a:ext cx="1779815" cy="154606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ZoneTexte 19"/>
          <p:cNvSpPr txBox="1"/>
          <p:nvPr/>
        </p:nvSpPr>
        <p:spPr>
          <a:xfrm>
            <a:off x="2682423" y="3594891"/>
            <a:ext cx="5901424" cy="707886"/>
          </a:xfrm>
          <a:prstGeom prst="rect">
            <a:avLst/>
          </a:prstGeom>
          <a:noFill/>
        </p:spPr>
        <p:txBody>
          <a:bodyPr wrap="none" rtlCol="0">
            <a:spAutoFit/>
          </a:bodyPr>
          <a:lstStyle/>
          <a:p>
            <a:pPr algn="ctr"/>
            <a:r>
              <a:rPr lang="fr-FR" sz="4000" dirty="0" smtClean="0">
                <a:solidFill>
                  <a:schemeClr val="accent2"/>
                </a:solidFill>
                <a:latin typeface="Segoe UI" panose="020B0502040204020203" pitchFamily="34" charset="0"/>
                <a:cs typeface="Segoe UI" panose="020B0502040204020203" pitchFamily="34" charset="0"/>
              </a:rPr>
              <a:t>&lt;</a:t>
            </a:r>
            <a:r>
              <a:rPr lang="fr-FR" sz="4000" dirty="0" err="1" smtClean="0">
                <a:solidFill>
                  <a:schemeClr val="accent2"/>
                </a:solidFill>
                <a:latin typeface="Segoe UI" panose="020B0502040204020203" pitchFamily="34" charset="0"/>
                <a:cs typeface="Segoe UI" panose="020B0502040204020203" pitchFamily="34" charset="0"/>
              </a:rPr>
              <a:t>spid:MenuItemsGroup</a:t>
            </a:r>
            <a:r>
              <a:rPr lang="fr-FR" sz="4000" dirty="0" smtClean="0">
                <a:solidFill>
                  <a:schemeClr val="accent2"/>
                </a:solidFill>
                <a:latin typeface="Segoe UI" panose="020B0502040204020203" pitchFamily="34" charset="0"/>
                <a:cs typeface="Segoe UI" panose="020B0502040204020203" pitchFamily="34" charset="0"/>
              </a:rPr>
              <a:t>&gt;</a:t>
            </a:r>
          </a:p>
        </p:txBody>
      </p:sp>
      <p:sp>
        <p:nvSpPr>
          <p:cNvPr id="21" name="ZoneTexte 20"/>
          <p:cNvSpPr txBox="1"/>
          <p:nvPr/>
        </p:nvSpPr>
        <p:spPr>
          <a:xfrm>
            <a:off x="15482697" y="4431234"/>
            <a:ext cx="4266681" cy="707886"/>
          </a:xfrm>
          <a:prstGeom prst="rect">
            <a:avLst/>
          </a:prstGeom>
          <a:noFill/>
        </p:spPr>
        <p:txBody>
          <a:bodyPr wrap="none" rtlCol="0">
            <a:spAutoFit/>
          </a:bodyPr>
          <a:lstStyle/>
          <a:p>
            <a:pPr algn="ctr"/>
            <a:r>
              <a:rPr lang="fr-FR" sz="4000" dirty="0" smtClean="0">
                <a:solidFill>
                  <a:schemeClr val="accent5"/>
                </a:solidFill>
                <a:latin typeface="Segoe UI" panose="020B0502040204020203" pitchFamily="34" charset="0"/>
                <a:cs typeface="Segoe UI" panose="020B0502040204020203" pitchFamily="34" charset="0"/>
              </a:rPr>
              <a:t>&lt;</a:t>
            </a:r>
            <a:r>
              <a:rPr lang="fr-FR" sz="4000" dirty="0" err="1" smtClean="0">
                <a:solidFill>
                  <a:schemeClr val="accent5"/>
                </a:solidFill>
                <a:latin typeface="Segoe UI" panose="020B0502040204020203" pitchFamily="34" charset="0"/>
                <a:cs typeface="Segoe UI" panose="020B0502040204020203" pitchFamily="34" charset="0"/>
              </a:rPr>
              <a:t>spid:MenuItem</a:t>
            </a:r>
            <a:r>
              <a:rPr lang="fr-FR" sz="4000" dirty="0" smtClean="0">
                <a:solidFill>
                  <a:schemeClr val="accent5"/>
                </a:solidFill>
                <a:latin typeface="Segoe UI" panose="020B0502040204020203" pitchFamily="34" charset="0"/>
                <a:cs typeface="Segoe UI" panose="020B0502040204020203" pitchFamily="34" charset="0"/>
              </a:rPr>
              <a:t>&gt;</a:t>
            </a:r>
          </a:p>
        </p:txBody>
      </p:sp>
    </p:spTree>
    <p:extLst>
      <p:ext uri="{BB962C8B-B14F-4D97-AF65-F5344CB8AC3E}">
        <p14:creationId xmlns:p14="http://schemas.microsoft.com/office/powerpoint/2010/main" val="102037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5" grpId="0" animBg="1"/>
      <p:bldP spid="18" grpId="0" animBg="1"/>
      <p:bldP spid="19" grpId="0" animBg="1"/>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Différents types de pages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LFS ?</a:t>
            </a:r>
            <a:endParaRPr lang="fr-FR" dirty="0"/>
          </a:p>
        </p:txBody>
      </p:sp>
      <p:sp>
        <p:nvSpPr>
          <p:cNvPr id="8" name="Rectangle 7"/>
          <p:cNvSpPr/>
          <p:nvPr/>
        </p:nvSpPr>
        <p:spPr>
          <a:xfrm>
            <a:off x="2045970" y="4243702"/>
            <a:ext cx="5508920" cy="118425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Consultation</a:t>
            </a:r>
            <a:endParaRPr lang="fr-FR"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8284600" y="4282607"/>
            <a:ext cx="8371060" cy="1123783"/>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Saisie</a:t>
            </a:r>
            <a:endParaRPr lang="fr-FR"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7693980" y="4282606"/>
            <a:ext cx="5508920" cy="112378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Navigation</a:t>
            </a:r>
            <a:endParaRPr lang="fr-FR"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8284600" y="7987337"/>
            <a:ext cx="8371060" cy="115402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Spéciales</a:t>
            </a:r>
            <a:endParaRPr lang="fr-FR"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2045970" y="5562916"/>
            <a:ext cx="2646780" cy="161686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Liste</a:t>
            </a:r>
            <a:endParaRPr lang="fr-FR"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4908110" y="5562916"/>
            <a:ext cx="2646780" cy="161686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Fiche</a:t>
            </a:r>
            <a:endParaRPr lang="fr-FR"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8284600" y="5562916"/>
            <a:ext cx="2646780" cy="1616869"/>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Formulaire</a:t>
            </a:r>
            <a:endParaRPr lang="fr-FR"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1146740" y="5562916"/>
            <a:ext cx="2646780" cy="1616869"/>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Sélection Multiple</a:t>
            </a:r>
            <a:endParaRPr lang="fr-FR"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4008880" y="5562916"/>
            <a:ext cx="2646780" cy="1616869"/>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Scan</a:t>
            </a:r>
            <a:endParaRPr lang="fr-FR"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7693980" y="5562916"/>
            <a:ext cx="2646780" cy="16168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Menu</a:t>
            </a:r>
            <a:endParaRPr lang="fr-FR"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20556120" y="5562916"/>
            <a:ext cx="2646780" cy="161686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Onglets</a:t>
            </a:r>
            <a:endParaRPr lang="fr-FR"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828460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Web</a:t>
            </a:r>
            <a:endParaRPr lang="fr-FR"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114674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Carrousel</a:t>
            </a:r>
            <a:endParaRPr lang="fr-FR"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400888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solidFill>
                  <a:schemeClr val="bg1"/>
                </a:solidFill>
                <a:latin typeface="Segoe UI" panose="020B0502040204020203" pitchFamily="34" charset="0"/>
                <a:cs typeface="Segoe UI" panose="020B0502040204020203" pitchFamily="34" charset="0"/>
              </a:rPr>
              <a:t>Push</a:t>
            </a:r>
            <a:endParaRPr lang="fr-FR"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651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d’onglets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30</a:t>
            </a:fld>
            <a:endParaRPr lang="fr-FR" dirty="0"/>
          </a:p>
        </p:txBody>
      </p:sp>
      <p:sp>
        <p:nvSpPr>
          <p:cNvPr id="4" name="Espace réservé du texte 3"/>
          <p:cNvSpPr>
            <a:spLocks noGrp="1"/>
          </p:cNvSpPr>
          <p:nvPr>
            <p:ph type="body" sz="quarter" idx="13"/>
          </p:nvPr>
        </p:nvSpPr>
        <p:spPr/>
        <p:txBody>
          <a:bodyPr/>
          <a:lstStyle/>
          <a:p>
            <a:r>
              <a:rPr lang="fr-FR" dirty="0" smtClean="0"/>
              <a:t>Deux approches, combinables</a:t>
            </a:r>
          </a:p>
          <a:p>
            <a:pPr lvl="1"/>
            <a:r>
              <a:rPr lang="fr-FR" dirty="0" smtClean="0"/>
              <a:t>L’onglet et son contenu est directement dans la page d’onglet</a:t>
            </a:r>
          </a:p>
          <a:p>
            <a:pPr lvl="1"/>
            <a:r>
              <a:rPr lang="fr-FR" dirty="0" smtClean="0"/>
              <a:t>L’onglet affiche le contenu d’une autre page</a:t>
            </a:r>
          </a:p>
          <a:p>
            <a:pPr lvl="1"/>
            <a:endParaRPr lang="fr-FR" dirty="0"/>
          </a:p>
          <a:p>
            <a:r>
              <a:rPr lang="fr-FR" dirty="0" smtClean="0"/>
              <a:t>Contenu directement dans la page d’onglet</a:t>
            </a:r>
          </a:p>
          <a:p>
            <a:pPr lvl="1"/>
            <a:r>
              <a:rPr lang="fr-FR" dirty="0" err="1"/>
              <a:t>s</a:t>
            </a:r>
            <a:r>
              <a:rPr lang="fr-FR" dirty="0" err="1" smtClean="0"/>
              <a:t>pid:DetailTab</a:t>
            </a:r>
            <a:r>
              <a:rPr lang="fr-FR" dirty="0" smtClean="0"/>
              <a:t>, </a:t>
            </a:r>
            <a:r>
              <a:rPr lang="fr-FR" dirty="0" err="1" smtClean="0"/>
              <a:t>spid:FormTab</a:t>
            </a:r>
            <a:r>
              <a:rPr lang="fr-FR" dirty="0" smtClean="0"/>
              <a:t>; </a:t>
            </a:r>
            <a:r>
              <a:rPr lang="fr-FR" dirty="0" err="1" smtClean="0"/>
              <a:t>spid:ListTab</a:t>
            </a:r>
            <a:endParaRPr lang="fr-FR" dirty="0" smtClean="0"/>
          </a:p>
          <a:p>
            <a:pPr lvl="1"/>
            <a:r>
              <a:rPr lang="fr-FR" dirty="0" smtClean="0"/>
              <a:t>Un seul d’appel réseau, solution la plus fluide</a:t>
            </a:r>
          </a:p>
          <a:p>
            <a:pPr lvl="1"/>
            <a:endParaRPr lang="fr-FR" dirty="0"/>
          </a:p>
          <a:p>
            <a:r>
              <a:rPr lang="fr-FR" dirty="0" smtClean="0"/>
              <a:t>Contenu fourni par une autre page</a:t>
            </a:r>
          </a:p>
          <a:p>
            <a:pPr lvl="1"/>
            <a:r>
              <a:rPr lang="fr-FR" dirty="0" err="1" smtClean="0"/>
              <a:t>spid:LinkTab</a:t>
            </a:r>
            <a:endParaRPr lang="fr-FR" dirty="0" smtClean="0"/>
          </a:p>
          <a:p>
            <a:pPr lvl="1"/>
            <a:r>
              <a:rPr lang="fr-FR" dirty="0" smtClean="0"/>
              <a:t>Plus d’appels réseau, pré-chargée à l’avance et donc pas forcément au clic</a:t>
            </a:r>
            <a:endParaRPr lang="fr-FR" dirty="0"/>
          </a:p>
        </p:txBody>
      </p:sp>
      <p:sp>
        <p:nvSpPr>
          <p:cNvPr id="6" name="Espace réservé du texte 5"/>
          <p:cNvSpPr>
            <a:spLocks noGrp="1"/>
          </p:cNvSpPr>
          <p:nvPr>
            <p:ph type="body" sz="quarter" idx="14"/>
          </p:nvPr>
        </p:nvSpPr>
        <p:spPr/>
        <p:txBody>
          <a:bodyPr/>
          <a:lstStyle/>
          <a:p>
            <a:r>
              <a:rPr lang="fr-FR" dirty="0"/>
              <a:t>&lt;</a:t>
            </a:r>
            <a:r>
              <a:rPr lang="fr-FR" dirty="0" err="1" smtClean="0"/>
              <a:t>spid:TabsListPage</a:t>
            </a:r>
            <a:r>
              <a:rPr lang="fr-FR" dirty="0"/>
              <a:t>&gt;</a:t>
            </a:r>
          </a:p>
          <a:p>
            <a:endParaRPr lang="fr-FR" dirty="0"/>
          </a:p>
        </p:txBody>
      </p:sp>
    </p:spTree>
    <p:extLst>
      <p:ext uri="{BB962C8B-B14F-4D97-AF65-F5344CB8AC3E}">
        <p14:creationId xmlns:p14="http://schemas.microsoft.com/office/powerpoint/2010/main" val="8970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Page d’onglets</a:t>
            </a:r>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31</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a:t>&lt;</a:t>
            </a:r>
            <a:r>
              <a:rPr lang="fr-FR" dirty="0" err="1"/>
              <a:t>spid:TabsListPage</a:t>
            </a:r>
            <a:r>
              <a:rPr lang="fr-FR" dirty="0"/>
              <a:t>&gt;</a:t>
            </a:r>
          </a:p>
          <a:p>
            <a:endParaRPr lang="fr-FR" dirty="0"/>
          </a:p>
        </p:txBody>
      </p:sp>
      <p:pic>
        <p:nvPicPr>
          <p:cNvPr id="7" name="Image 6"/>
          <p:cNvPicPr>
            <a:picLocks noChangeAspect="1"/>
          </p:cNvPicPr>
          <p:nvPr/>
        </p:nvPicPr>
        <p:blipFill>
          <a:blip r:embed="rId3"/>
          <a:stretch>
            <a:fillRect/>
          </a:stretch>
        </p:blipFill>
        <p:spPr>
          <a:xfrm>
            <a:off x="3959999" y="3012430"/>
            <a:ext cx="6107925" cy="9724684"/>
          </a:xfrm>
          <a:prstGeom prst="rect">
            <a:avLst/>
          </a:prstGeom>
        </p:spPr>
      </p:pic>
      <p:sp>
        <p:nvSpPr>
          <p:cNvPr id="8" name="Rectangle 7"/>
          <p:cNvSpPr/>
          <p:nvPr/>
        </p:nvSpPr>
        <p:spPr>
          <a:xfrm>
            <a:off x="3915395" y="4085546"/>
            <a:ext cx="6123801" cy="8657918"/>
          </a:xfrm>
          <a:custGeom>
            <a:avLst/>
            <a:gdLst>
              <a:gd name="connsiteX0" fmla="*/ 0 w 3126601"/>
              <a:gd name="connsiteY0" fmla="*/ 0 h 8651568"/>
              <a:gd name="connsiteX1" fmla="*/ 3126601 w 3126601"/>
              <a:gd name="connsiteY1" fmla="*/ 0 h 8651568"/>
              <a:gd name="connsiteX2" fmla="*/ 3126601 w 3126601"/>
              <a:gd name="connsiteY2" fmla="*/ 8651568 h 8651568"/>
              <a:gd name="connsiteX3" fmla="*/ 0 w 3126601"/>
              <a:gd name="connsiteY3" fmla="*/ 8651568 h 8651568"/>
              <a:gd name="connsiteX4" fmla="*/ 0 w 3126601"/>
              <a:gd name="connsiteY4" fmla="*/ 0 h 8651568"/>
              <a:gd name="connsiteX0" fmla="*/ 0 w 5298301"/>
              <a:gd name="connsiteY0" fmla="*/ 0 h 8651568"/>
              <a:gd name="connsiteX1" fmla="*/ 3126601 w 5298301"/>
              <a:gd name="connsiteY1" fmla="*/ 0 h 8651568"/>
              <a:gd name="connsiteX2" fmla="*/ 5298301 w 5298301"/>
              <a:gd name="connsiteY2" fmla="*/ 813866 h 8651568"/>
              <a:gd name="connsiteX3" fmla="*/ 3126601 w 5298301"/>
              <a:gd name="connsiteY3" fmla="*/ 8651568 h 8651568"/>
              <a:gd name="connsiteX4" fmla="*/ 0 w 5298301"/>
              <a:gd name="connsiteY4" fmla="*/ 8651568 h 8651568"/>
              <a:gd name="connsiteX5" fmla="*/ 0 w 5298301"/>
              <a:gd name="connsiteY5" fmla="*/ 0 h 8651568"/>
              <a:gd name="connsiteX0" fmla="*/ 0 w 5354898"/>
              <a:gd name="connsiteY0" fmla="*/ 64102 h 8715670"/>
              <a:gd name="connsiteX1" fmla="*/ 3126601 w 5354898"/>
              <a:gd name="connsiteY1" fmla="*/ 64102 h 8715670"/>
              <a:gd name="connsiteX2" fmla="*/ 5298301 w 5354898"/>
              <a:gd name="connsiteY2" fmla="*/ 877968 h 8715670"/>
              <a:gd name="connsiteX3" fmla="*/ 3126601 w 5354898"/>
              <a:gd name="connsiteY3" fmla="*/ 8715670 h 8715670"/>
              <a:gd name="connsiteX4" fmla="*/ 0 w 5354898"/>
              <a:gd name="connsiteY4" fmla="*/ 8715670 h 8715670"/>
              <a:gd name="connsiteX5" fmla="*/ 0 w 5354898"/>
              <a:gd name="connsiteY5" fmla="*/ 64102 h 8715670"/>
              <a:gd name="connsiteX0" fmla="*/ 0 w 5298301"/>
              <a:gd name="connsiteY0" fmla="*/ 0 h 8651568"/>
              <a:gd name="connsiteX1" fmla="*/ 3126601 w 5298301"/>
              <a:gd name="connsiteY1" fmla="*/ 0 h 8651568"/>
              <a:gd name="connsiteX2" fmla="*/ 5298301 w 5298301"/>
              <a:gd name="connsiteY2" fmla="*/ 813866 h 8651568"/>
              <a:gd name="connsiteX3" fmla="*/ 3126601 w 5298301"/>
              <a:gd name="connsiteY3" fmla="*/ 8651568 h 8651568"/>
              <a:gd name="connsiteX4" fmla="*/ 0 w 5298301"/>
              <a:gd name="connsiteY4" fmla="*/ 8651568 h 8651568"/>
              <a:gd name="connsiteX5" fmla="*/ 0 w 5298301"/>
              <a:gd name="connsiteY5" fmla="*/ 0 h 8651568"/>
              <a:gd name="connsiteX0" fmla="*/ 0 w 5298301"/>
              <a:gd name="connsiteY0" fmla="*/ 0 h 8651568"/>
              <a:gd name="connsiteX1" fmla="*/ 3126601 w 5298301"/>
              <a:gd name="connsiteY1" fmla="*/ 0 h 8651568"/>
              <a:gd name="connsiteX2" fmla="*/ 5298301 w 5298301"/>
              <a:gd name="connsiteY2" fmla="*/ 813866 h 8651568"/>
              <a:gd name="connsiteX3" fmla="*/ 3126601 w 5298301"/>
              <a:gd name="connsiteY3" fmla="*/ 8651568 h 8651568"/>
              <a:gd name="connsiteX4" fmla="*/ 0 w 5298301"/>
              <a:gd name="connsiteY4" fmla="*/ 8651568 h 8651568"/>
              <a:gd name="connsiteX5" fmla="*/ 0 w 5298301"/>
              <a:gd name="connsiteY5" fmla="*/ 0 h 8651568"/>
              <a:gd name="connsiteX0" fmla="*/ 0 w 3358499"/>
              <a:gd name="connsiteY0" fmla="*/ 0 h 8651568"/>
              <a:gd name="connsiteX1" fmla="*/ 3126601 w 3358499"/>
              <a:gd name="connsiteY1" fmla="*/ 0 h 8651568"/>
              <a:gd name="connsiteX2" fmla="*/ 3082151 w 3358499"/>
              <a:gd name="connsiteY2" fmla="*/ 667816 h 8651568"/>
              <a:gd name="connsiteX3" fmla="*/ 3126601 w 3358499"/>
              <a:gd name="connsiteY3" fmla="*/ 8651568 h 8651568"/>
              <a:gd name="connsiteX4" fmla="*/ 0 w 3358499"/>
              <a:gd name="connsiteY4" fmla="*/ 8651568 h 8651568"/>
              <a:gd name="connsiteX5" fmla="*/ 0 w 3358499"/>
              <a:gd name="connsiteY5" fmla="*/ 0 h 8651568"/>
              <a:gd name="connsiteX0" fmla="*/ 0 w 3516051"/>
              <a:gd name="connsiteY0" fmla="*/ 0 h 8651568"/>
              <a:gd name="connsiteX1" fmla="*/ 3126601 w 3516051"/>
              <a:gd name="connsiteY1" fmla="*/ 0 h 8651568"/>
              <a:gd name="connsiteX2" fmla="*/ 3082151 w 3516051"/>
              <a:gd name="connsiteY2" fmla="*/ 667816 h 8651568"/>
              <a:gd name="connsiteX3" fmla="*/ 3126601 w 3516051"/>
              <a:gd name="connsiteY3" fmla="*/ 8651568 h 8651568"/>
              <a:gd name="connsiteX4" fmla="*/ 0 w 3516051"/>
              <a:gd name="connsiteY4" fmla="*/ 8651568 h 8651568"/>
              <a:gd name="connsiteX5" fmla="*/ 0 w 3516051"/>
              <a:gd name="connsiteY5" fmla="*/ 0 h 8651568"/>
              <a:gd name="connsiteX0" fmla="*/ 0 w 3126601"/>
              <a:gd name="connsiteY0" fmla="*/ 0 h 8651568"/>
              <a:gd name="connsiteX1" fmla="*/ 3126601 w 3126601"/>
              <a:gd name="connsiteY1" fmla="*/ 0 h 8651568"/>
              <a:gd name="connsiteX2" fmla="*/ 3082151 w 3126601"/>
              <a:gd name="connsiteY2" fmla="*/ 667816 h 8651568"/>
              <a:gd name="connsiteX3" fmla="*/ 3126601 w 3126601"/>
              <a:gd name="connsiteY3" fmla="*/ 8651568 h 8651568"/>
              <a:gd name="connsiteX4" fmla="*/ 0 w 3126601"/>
              <a:gd name="connsiteY4" fmla="*/ 8651568 h 8651568"/>
              <a:gd name="connsiteX5" fmla="*/ 0 w 3126601"/>
              <a:gd name="connsiteY5" fmla="*/ 0 h 8651568"/>
              <a:gd name="connsiteX0" fmla="*/ 0 w 6123801"/>
              <a:gd name="connsiteY0" fmla="*/ 0 h 8651568"/>
              <a:gd name="connsiteX1" fmla="*/ 3126601 w 6123801"/>
              <a:gd name="connsiteY1" fmla="*/ 0 h 8651568"/>
              <a:gd name="connsiteX2" fmla="*/ 3082151 w 6123801"/>
              <a:gd name="connsiteY2" fmla="*/ 667816 h 8651568"/>
              <a:gd name="connsiteX3" fmla="*/ 6123801 w 6123801"/>
              <a:gd name="connsiteY3" fmla="*/ 731316 h 8651568"/>
              <a:gd name="connsiteX4" fmla="*/ 3126601 w 6123801"/>
              <a:gd name="connsiteY4" fmla="*/ 8651568 h 8651568"/>
              <a:gd name="connsiteX5" fmla="*/ 0 w 6123801"/>
              <a:gd name="connsiteY5" fmla="*/ 8651568 h 8651568"/>
              <a:gd name="connsiteX6" fmla="*/ 0 w 6123801"/>
              <a:gd name="connsiteY6" fmla="*/ 0 h 8651568"/>
              <a:gd name="connsiteX0" fmla="*/ 0 w 6123801"/>
              <a:gd name="connsiteY0" fmla="*/ 0 h 8657918"/>
              <a:gd name="connsiteX1" fmla="*/ 3126601 w 6123801"/>
              <a:gd name="connsiteY1" fmla="*/ 0 h 8657918"/>
              <a:gd name="connsiteX2" fmla="*/ 3082151 w 6123801"/>
              <a:gd name="connsiteY2" fmla="*/ 6678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26601 w 6123801"/>
              <a:gd name="connsiteY1" fmla="*/ 0 h 8657918"/>
              <a:gd name="connsiteX2" fmla="*/ 3082151 w 6123801"/>
              <a:gd name="connsiteY2" fmla="*/ 6678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26601 w 6123801"/>
              <a:gd name="connsiteY1" fmla="*/ 0 h 8657918"/>
              <a:gd name="connsiteX2" fmla="*/ 3132951 w 6123801"/>
              <a:gd name="connsiteY2" fmla="*/ 7059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26601 w 6123801"/>
              <a:gd name="connsiteY1" fmla="*/ 0 h 8657918"/>
              <a:gd name="connsiteX2" fmla="*/ 3132951 w 6123801"/>
              <a:gd name="connsiteY2" fmla="*/ 7059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25400 h 8683318"/>
              <a:gd name="connsiteX1" fmla="*/ 3056751 w 6123801"/>
              <a:gd name="connsiteY1" fmla="*/ 0 h 8683318"/>
              <a:gd name="connsiteX2" fmla="*/ 3132951 w 6123801"/>
              <a:gd name="connsiteY2" fmla="*/ 731316 h 8683318"/>
              <a:gd name="connsiteX3" fmla="*/ 6123801 w 6123801"/>
              <a:gd name="connsiteY3" fmla="*/ 756716 h 8683318"/>
              <a:gd name="connsiteX4" fmla="*/ 6117451 w 6123801"/>
              <a:gd name="connsiteY4" fmla="*/ 8683318 h 8683318"/>
              <a:gd name="connsiteX5" fmla="*/ 0 w 6123801"/>
              <a:gd name="connsiteY5" fmla="*/ 8676968 h 8683318"/>
              <a:gd name="connsiteX6" fmla="*/ 0 w 6123801"/>
              <a:gd name="connsiteY6" fmla="*/ 25400 h 8683318"/>
              <a:gd name="connsiteX0" fmla="*/ 0 w 6123801"/>
              <a:gd name="connsiteY0" fmla="*/ 0 h 8657918"/>
              <a:gd name="connsiteX1" fmla="*/ 3152001 w 6123801"/>
              <a:gd name="connsiteY1" fmla="*/ 25400 h 8657918"/>
              <a:gd name="connsiteX2" fmla="*/ 3132951 w 6123801"/>
              <a:gd name="connsiteY2" fmla="*/ 7059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32951 w 6123801"/>
              <a:gd name="connsiteY2" fmla="*/ 7059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32951 w 6123801"/>
              <a:gd name="connsiteY2" fmla="*/ 7059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58351 w 6123801"/>
              <a:gd name="connsiteY2" fmla="*/ 7186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58351 w 6123801"/>
              <a:gd name="connsiteY2" fmla="*/ 7186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58351 w 6123801"/>
              <a:gd name="connsiteY2" fmla="*/ 7186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32951 w 6123801"/>
              <a:gd name="connsiteY2" fmla="*/ 72496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39301 w 6123801"/>
              <a:gd name="connsiteY2" fmla="*/ 7186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39301 w 6123801"/>
              <a:gd name="connsiteY2" fmla="*/ 718616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45651 w 6123801"/>
              <a:gd name="connsiteY2" fmla="*/ 721791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45651 w 6123801"/>
              <a:gd name="connsiteY2" fmla="*/ 734491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0 h 8657918"/>
              <a:gd name="connsiteX1" fmla="*/ 3152001 w 6123801"/>
              <a:gd name="connsiteY1" fmla="*/ 25400 h 8657918"/>
              <a:gd name="connsiteX2" fmla="*/ 3145651 w 6123801"/>
              <a:gd name="connsiteY2" fmla="*/ 734491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 name="connsiteX0" fmla="*/ 0 w 6123801"/>
              <a:gd name="connsiteY0" fmla="*/ 4200 h 8662118"/>
              <a:gd name="connsiteX1" fmla="*/ 1593307 w 6123801"/>
              <a:gd name="connsiteY1" fmla="*/ 0 h 8662118"/>
              <a:gd name="connsiteX2" fmla="*/ 3152001 w 6123801"/>
              <a:gd name="connsiteY2" fmla="*/ 29600 h 8662118"/>
              <a:gd name="connsiteX3" fmla="*/ 3145651 w 6123801"/>
              <a:gd name="connsiteY3" fmla="*/ 738691 h 8662118"/>
              <a:gd name="connsiteX4" fmla="*/ 6123801 w 6123801"/>
              <a:gd name="connsiteY4" fmla="*/ 735516 h 8662118"/>
              <a:gd name="connsiteX5" fmla="*/ 6117451 w 6123801"/>
              <a:gd name="connsiteY5" fmla="*/ 8662118 h 8662118"/>
              <a:gd name="connsiteX6" fmla="*/ 0 w 6123801"/>
              <a:gd name="connsiteY6" fmla="*/ 8655768 h 8662118"/>
              <a:gd name="connsiteX7" fmla="*/ 0 w 6123801"/>
              <a:gd name="connsiteY7" fmla="*/ 4200 h 8662118"/>
              <a:gd name="connsiteX0" fmla="*/ 0 w 6123801"/>
              <a:gd name="connsiteY0" fmla="*/ 0 h 8657918"/>
              <a:gd name="connsiteX1" fmla="*/ 3152001 w 6123801"/>
              <a:gd name="connsiteY1" fmla="*/ 25400 h 8657918"/>
              <a:gd name="connsiteX2" fmla="*/ 3145651 w 6123801"/>
              <a:gd name="connsiteY2" fmla="*/ 734491 h 8657918"/>
              <a:gd name="connsiteX3" fmla="*/ 6123801 w 6123801"/>
              <a:gd name="connsiteY3" fmla="*/ 731316 h 8657918"/>
              <a:gd name="connsiteX4" fmla="*/ 6117451 w 6123801"/>
              <a:gd name="connsiteY4" fmla="*/ 8657918 h 8657918"/>
              <a:gd name="connsiteX5" fmla="*/ 0 w 6123801"/>
              <a:gd name="connsiteY5" fmla="*/ 8651568 h 8657918"/>
              <a:gd name="connsiteX6" fmla="*/ 0 w 6123801"/>
              <a:gd name="connsiteY6" fmla="*/ 0 h 865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3801" h="8657918">
                <a:moveTo>
                  <a:pt x="0" y="0"/>
                </a:moveTo>
                <a:lnTo>
                  <a:pt x="3152001" y="25400"/>
                </a:lnTo>
                <a:cubicBezTo>
                  <a:pt x="3152401" y="370594"/>
                  <a:pt x="3148826" y="225958"/>
                  <a:pt x="3145651" y="734491"/>
                </a:cubicBezTo>
                <a:cubicBezTo>
                  <a:pt x="4795593" y="729199"/>
                  <a:pt x="3600734" y="752483"/>
                  <a:pt x="6123801" y="731316"/>
                </a:cubicBezTo>
                <a:cubicBezTo>
                  <a:pt x="6121684" y="3373517"/>
                  <a:pt x="6119568" y="6015717"/>
                  <a:pt x="6117451" y="8657918"/>
                </a:cubicBezTo>
                <a:lnTo>
                  <a:pt x="0" y="8651568"/>
                </a:lnTo>
                <a:lnTo>
                  <a:pt x="0" y="0"/>
                </a:lnTo>
                <a:close/>
              </a:path>
            </a:pathLst>
          </a:cu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7187391" y="4085546"/>
            <a:ext cx="2851805" cy="620268"/>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11638155" y="3253541"/>
            <a:ext cx="12112587" cy="7848302"/>
          </a:xfrm>
          <a:prstGeom prst="rect">
            <a:avLst/>
          </a:prstGeom>
        </p:spPr>
        <p:txBody>
          <a:bodyPr wrap="square">
            <a:spAutoFit/>
          </a:bodyPr>
          <a:lstStyle/>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spid:TabsListPage</a:t>
            </a:r>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webxforms</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devbooster</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xmlns:spid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spid</a:t>
            </a:r>
            <a:r>
              <a:rPr lang="fr-FR" sz="2400" dirty="0">
                <a:solidFill>
                  <a:srgbClr val="000000"/>
                </a:solidFill>
                <a:latin typeface="Consolas" panose="020B0609020204030204" pitchFamily="49" charset="0"/>
              </a:rPr>
              <a:t>"</a:t>
            </a:r>
          </a:p>
          <a:p>
            <a:r>
              <a:rPr lang="fr-FR" sz="2400" dirty="0" smtClean="0">
                <a:solidFill>
                  <a:srgbClr val="FF0000"/>
                </a:solidFill>
                <a:latin typeface="Consolas" panose="020B0609020204030204" pitchFamily="49" charset="0"/>
              </a:rPr>
              <a:t>               </a:t>
            </a:r>
            <a:r>
              <a:rPr lang="fr-FR" sz="2400" dirty="0" err="1" smtClean="0">
                <a:solidFill>
                  <a:srgbClr val="FF0000"/>
                </a:solidFill>
                <a:latin typeface="Consolas" panose="020B0609020204030204" pitchFamily="49" charset="0"/>
              </a:rPr>
              <a:t>SelectedItemKey</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transfert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  </a:t>
            </a:r>
            <a:r>
              <a:rPr lang="fr-FR" sz="2400" dirty="0" smtClean="0">
                <a:solidFill>
                  <a:srgbClr val="0000FF"/>
                </a:solidFill>
                <a:latin typeface="Consolas" panose="020B0609020204030204" pitchFamily="49" charset="0"/>
              </a:rPr>
              <a:t>&lt;</a:t>
            </a:r>
            <a:r>
              <a:rPr lang="fr-FR" sz="2400" dirty="0" err="1" smtClean="0">
                <a:solidFill>
                  <a:srgbClr val="A31515"/>
                </a:solidFill>
                <a:latin typeface="Consolas" panose="020B0609020204030204" pitchFamily="49" charset="0"/>
              </a:rPr>
              <a:t>spid:TabsListPage.Title</a:t>
            </a:r>
            <a:r>
              <a:rPr lang="fr-FR" sz="2400" dirty="0" smtClean="0">
                <a:solidFill>
                  <a:srgbClr val="0000FF"/>
                </a:solidFill>
                <a:latin typeface="Consolas" panose="020B0609020204030204" pitchFamily="49" charset="0"/>
              </a:rPr>
              <a:t>&gt;</a:t>
            </a:r>
            <a:r>
              <a:rPr lang="fr-FR" sz="2400" dirty="0" smtClean="0">
                <a:solidFill>
                  <a:srgbClr val="000000"/>
                </a:solidFill>
                <a:latin typeface="Consolas" panose="020B0609020204030204" pitchFamily="49" charset="0"/>
              </a:rPr>
              <a:t>Virements</a:t>
            </a:r>
            <a:r>
              <a:rPr lang="fr-FR" sz="2400" dirty="0" smtClean="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spid:TabsListPage.Title</a:t>
            </a:r>
            <a:r>
              <a:rPr lang="fr-FR" sz="2400" dirty="0" smtClean="0">
                <a:solidFill>
                  <a:srgbClr val="0000FF"/>
                </a:solidFill>
                <a:latin typeface="Consolas" panose="020B0609020204030204" pitchFamily="49" charset="0"/>
              </a:rPr>
              <a:t>&gt;</a:t>
            </a:r>
          </a:p>
          <a:p>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b="1" dirty="0" err="1">
                <a:solidFill>
                  <a:srgbClr val="A31515"/>
                </a:solidFill>
                <a:latin typeface="Consolas" panose="020B0609020204030204" pitchFamily="49" charset="0"/>
              </a:rPr>
              <a:t>spid:DetailTab</a:t>
            </a:r>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SelectionKey</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transfert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spid:DetailTab.Title</a:t>
            </a:r>
            <a:r>
              <a:rPr lang="fr-FR" sz="2400" dirty="0">
                <a:solidFill>
                  <a:srgbClr val="0000FF"/>
                </a:solidFill>
                <a:latin typeface="Consolas" panose="020B0609020204030204" pitchFamily="49" charset="0"/>
              </a:rPr>
              <a:t>&gt;</a:t>
            </a:r>
            <a:r>
              <a:rPr lang="fr-FR" sz="2400" dirty="0">
                <a:solidFill>
                  <a:srgbClr val="000000"/>
                </a:solidFill>
                <a:latin typeface="Consolas" panose="020B0609020204030204" pitchFamily="49" charset="0"/>
              </a:rPr>
              <a:t>Virement</a:t>
            </a:r>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spid:DetailTab.Title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spid:FunctionBlock</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spid:ActionsListItem</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spid:ActionsListItem</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spid:FunctionBlock</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spid:DetailTab</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en-US" sz="2400" dirty="0" smtClean="0">
                <a:solidFill>
                  <a:srgbClr val="0000FF"/>
                </a:solidFill>
                <a:latin typeface="Consolas" panose="020B0609020204030204" pitchFamily="49" charset="0"/>
              </a:rPr>
              <a:t>  &lt;</a:t>
            </a:r>
            <a:r>
              <a:rPr lang="en-US" sz="2400" b="1" dirty="0" err="1">
                <a:solidFill>
                  <a:srgbClr val="A31515"/>
                </a:solidFill>
                <a:latin typeface="Consolas" panose="020B0609020204030204" pitchFamily="49" charset="0"/>
              </a:rPr>
              <a:t>spid:LinkTab</a:t>
            </a:r>
            <a:r>
              <a:rPr lang="en-US" sz="2400" dirty="0">
                <a:solidFill>
                  <a:srgbClr val="0000FF"/>
                </a:solidFill>
                <a:latin typeface="Consolas" panose="020B0609020204030204" pitchFamily="49" charset="0"/>
              </a:rPr>
              <a:t> </a:t>
            </a:r>
            <a:r>
              <a:rPr lang="en-US" sz="2400" dirty="0">
                <a:solidFill>
                  <a:srgbClr val="FF0000"/>
                </a:solidFill>
                <a:latin typeface="Consolas" panose="020B0609020204030204" pitchFamily="49" charset="0"/>
              </a:rPr>
              <a:t>Command</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step('</a:t>
            </a:r>
            <a:r>
              <a:rPr lang="en-US" sz="2400" dirty="0" err="1">
                <a:solidFill>
                  <a:srgbClr val="0000FF"/>
                </a:solidFill>
                <a:latin typeface="Consolas" panose="020B0609020204030204" pitchFamily="49" charset="0"/>
              </a:rPr>
              <a:t>TransferList</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  </a:t>
            </a:r>
            <a:r>
              <a:rPr lang="en-US" sz="2400" dirty="0" err="1">
                <a:solidFill>
                  <a:srgbClr val="FF0000"/>
                </a:solidFill>
                <a:latin typeface="Consolas" panose="020B0609020204030204" pitchFamily="49" charset="0"/>
              </a:rPr>
              <a:t>SelectionKey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list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&gt;</a:t>
            </a:r>
            <a:endParaRPr lang="en-US"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smtClean="0">
                <a:solidFill>
                  <a:srgbClr val="A31515"/>
                </a:solidFill>
                <a:latin typeface="Consolas" panose="020B0609020204030204" pitchFamily="49" charset="0"/>
              </a:rPr>
              <a:t>spid:LinkTab.Title</a:t>
            </a:r>
            <a:r>
              <a:rPr lang="fr-FR" sz="2400" dirty="0" smtClean="0">
                <a:solidFill>
                  <a:srgbClr val="0000FF"/>
                </a:solidFill>
                <a:latin typeface="Consolas" panose="020B0609020204030204" pitchFamily="49" charset="0"/>
              </a:rPr>
              <a:t>&gt;</a:t>
            </a:r>
            <a:r>
              <a:rPr lang="fr-FR" sz="2400" dirty="0" smtClean="0">
                <a:solidFill>
                  <a:srgbClr val="000000"/>
                </a:solidFill>
                <a:latin typeface="Consolas" panose="020B0609020204030204" pitchFamily="49" charset="0"/>
              </a:rPr>
              <a:t>Historique</a:t>
            </a:r>
            <a:r>
              <a:rPr lang="fr-FR" sz="2400" dirty="0" smtClean="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spid:LinkTab.Title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spid:LinkTab</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spid:TabsListPage</a:t>
            </a:r>
            <a:r>
              <a:rPr lang="fr-FR" sz="2400" dirty="0">
                <a:solidFill>
                  <a:srgbClr val="0000FF"/>
                </a:solidFill>
                <a:latin typeface="Consolas" panose="020B0609020204030204" pitchFamily="49" charset="0"/>
              </a:rPr>
              <a:t>&gt;</a:t>
            </a:r>
            <a:endParaRPr lang="fr-FR" sz="2400" dirty="0"/>
          </a:p>
        </p:txBody>
      </p:sp>
      <p:sp>
        <p:nvSpPr>
          <p:cNvPr id="11" name="Rectangle 10"/>
          <p:cNvSpPr/>
          <p:nvPr/>
        </p:nvSpPr>
        <p:spPr>
          <a:xfrm>
            <a:off x="11967547" y="9066424"/>
            <a:ext cx="11316199" cy="1304210"/>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1967546" y="5711231"/>
            <a:ext cx="11316199" cy="316513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cxnSp>
        <p:nvCxnSpPr>
          <p:cNvPr id="13" name="Connecteur en angle 12"/>
          <p:cNvCxnSpPr>
            <a:stCxn id="44" idx="0"/>
            <a:endCxn id="12" idx="0"/>
          </p:cNvCxnSpPr>
          <p:nvPr/>
        </p:nvCxnSpPr>
        <p:spPr>
          <a:xfrm rot="16200000" flipH="1">
            <a:off x="10762403" y="-1152011"/>
            <a:ext cx="1620882" cy="12105603"/>
          </a:xfrm>
          <a:prstGeom prst="bentConnector3">
            <a:avLst>
              <a:gd name="adj1" fmla="val -73957"/>
            </a:avLst>
          </a:prstGeom>
          <a:ln w="1016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9" idx="3"/>
            <a:endCxn id="11" idx="1"/>
          </p:cNvCxnSpPr>
          <p:nvPr/>
        </p:nvCxnSpPr>
        <p:spPr>
          <a:xfrm>
            <a:off x="10039196" y="4395680"/>
            <a:ext cx="1928351" cy="5322849"/>
          </a:xfrm>
          <a:prstGeom prst="bentConnector3">
            <a:avLst>
              <a:gd name="adj1" fmla="val 50000"/>
            </a:avLst>
          </a:prstGeom>
          <a:ln w="1016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094140" y="4090349"/>
            <a:ext cx="2851805" cy="620268"/>
          </a:xfrm>
          <a:prstGeom prst="rect">
            <a:avLst/>
          </a:prstGeom>
          <a:noFill/>
          <a:ln w="7620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602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Mise en œuvre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32</a:t>
            </a:fld>
            <a:endParaRPr lang="fr-FR" dirty="0"/>
          </a:p>
        </p:txBody>
      </p:sp>
      <p:sp>
        <p:nvSpPr>
          <p:cNvPr id="4" name="Espace réservé du texte 3"/>
          <p:cNvSpPr>
            <a:spLocks noGrp="1"/>
          </p:cNvSpPr>
          <p:nvPr>
            <p:ph type="body" sz="quarter" idx="13"/>
          </p:nvPr>
        </p:nvSpPr>
        <p:spPr/>
        <p:txBody>
          <a:bodyPr/>
          <a:lstStyle/>
          <a:p>
            <a:r>
              <a:rPr lang="fr-FR" dirty="0" smtClean="0">
                <a:hlinkClick r:id="rId3"/>
              </a:rPr>
              <a:t>TP 3.3</a:t>
            </a:r>
            <a:r>
              <a:rPr lang="fr-FR" dirty="0" smtClean="0"/>
              <a:t> : </a:t>
            </a:r>
          </a:p>
          <a:p>
            <a:pPr marL="571500" indent="-571500">
              <a:buFontTx/>
              <a:buChar char="-"/>
            </a:pPr>
            <a:r>
              <a:rPr lang="fr-FR" dirty="0" smtClean="0"/>
              <a:t>Création d’un menu, </a:t>
            </a:r>
          </a:p>
          <a:p>
            <a:pPr marL="571500" indent="-571500">
              <a:buFontTx/>
              <a:buChar char="-"/>
            </a:pPr>
            <a:r>
              <a:rPr lang="fr-FR" dirty="0" smtClean="0"/>
              <a:t>Création d’une page de liste (et de détail en bonus) pour les virements</a:t>
            </a:r>
            <a:endParaRPr lang="fr-FR" dirty="0"/>
          </a:p>
          <a:p>
            <a:pPr marL="571500" indent="-571500">
              <a:buFontTx/>
              <a:buChar char="-"/>
            </a:pPr>
            <a:r>
              <a:rPr lang="fr-FR" dirty="0" smtClean="0"/>
              <a:t>Création d’une page d’onglet</a:t>
            </a:r>
            <a:endParaRPr lang="fr-FR" dirty="0"/>
          </a:p>
        </p:txBody>
      </p:sp>
      <p:sp>
        <p:nvSpPr>
          <p:cNvPr id="11" name="Espace réservé du texte 10"/>
          <p:cNvSpPr>
            <a:spLocks noGrp="1"/>
          </p:cNvSpPr>
          <p:nvPr>
            <p:ph type="body" sz="quarter" idx="14"/>
          </p:nvPr>
        </p:nvSpPr>
        <p:spPr/>
        <p:txBody>
          <a:bodyPr/>
          <a:lstStyle/>
          <a:p>
            <a:endParaRPr lang="fr-F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8" name="Image 7"/>
          <p:cNvPicPr>
            <a:picLocks noChangeAspect="1"/>
          </p:cNvPicPr>
          <p:nvPr/>
        </p:nvPicPr>
        <p:blipFill>
          <a:blip r:embed="rId5"/>
          <a:stretch>
            <a:fillRect/>
          </a:stretch>
        </p:blipFill>
        <p:spPr>
          <a:xfrm>
            <a:off x="2772737" y="5864087"/>
            <a:ext cx="4463184" cy="7101849"/>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6"/>
          <a:stretch>
            <a:fillRect/>
          </a:stretch>
        </p:blipFill>
        <p:spPr>
          <a:xfrm>
            <a:off x="7775302" y="5843212"/>
            <a:ext cx="4484059" cy="7122724"/>
          </a:xfrm>
          <a:prstGeom prst="rect">
            <a:avLst/>
          </a:prstGeom>
          <a:ln>
            <a:noFill/>
          </a:ln>
          <a:effectLst>
            <a:outerShdw blurRad="292100" dist="139700" dir="2700000" algn="tl" rotWithShape="0">
              <a:srgbClr val="333333">
                <a:alpha val="65000"/>
              </a:srgbClr>
            </a:outerShdw>
          </a:effectLst>
        </p:spPr>
      </p:pic>
      <p:pic>
        <p:nvPicPr>
          <p:cNvPr id="10" name="Image 9"/>
          <p:cNvPicPr>
            <a:picLocks noChangeAspect="1"/>
          </p:cNvPicPr>
          <p:nvPr/>
        </p:nvPicPr>
        <p:blipFill>
          <a:blip r:embed="rId7"/>
          <a:stretch>
            <a:fillRect/>
          </a:stretch>
        </p:blipFill>
        <p:spPr>
          <a:xfrm>
            <a:off x="12689710" y="5867469"/>
            <a:ext cx="4469805" cy="7095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4691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516" t="23705" r="20832" b="20911"/>
          <a:stretch/>
        </p:blipFill>
        <p:spPr/>
      </p:pic>
      <p:sp>
        <p:nvSpPr>
          <p:cNvPr id="10" name="Titre 9"/>
          <p:cNvSpPr>
            <a:spLocks noGrp="1"/>
          </p:cNvSpPr>
          <p:nvPr>
            <p:ph type="title"/>
          </p:nvPr>
        </p:nvSpPr>
        <p:spPr/>
        <p:txBody>
          <a:bodyPr/>
          <a:lstStyle/>
          <a:p>
            <a:r>
              <a:rPr lang="fr-FR" dirty="0" smtClean="0"/>
              <a:t>Saisie - Formulaire</a:t>
            </a:r>
            <a:endParaRPr lang="fr-FR" dirty="0"/>
          </a:p>
        </p:txBody>
      </p:sp>
      <p:grpSp>
        <p:nvGrpSpPr>
          <p:cNvPr id="3" name="Groupe 2"/>
          <p:cNvGrpSpPr/>
          <p:nvPr/>
        </p:nvGrpSpPr>
        <p:grpSpPr>
          <a:xfrm>
            <a:off x="915816" y="4661467"/>
            <a:ext cx="12693263" cy="4393070"/>
            <a:chOff x="915816" y="4661467"/>
            <a:chExt cx="12693263" cy="4393070"/>
          </a:xfrm>
          <a:effectLst>
            <a:outerShdw blurRad="190500" dist="127000" dir="2700000" algn="tl" rotWithShape="0">
              <a:prstClr val="black">
                <a:alpha val="50000"/>
              </a:prstClr>
            </a:outerShdw>
          </a:effectLst>
        </p:grpSpPr>
        <p:sp>
          <p:nvSpPr>
            <p:cNvPr id="5" name="Rectangle 4"/>
            <p:cNvSpPr/>
            <p:nvPr/>
          </p:nvSpPr>
          <p:spPr>
            <a:xfrm>
              <a:off x="915816" y="4661467"/>
              <a:ext cx="12693260" cy="1704022"/>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Saisie</a:t>
              </a:r>
              <a:endParaRPr lang="fr-FR" sz="5400" dirty="0">
                <a:solidFill>
                  <a:schemeClr val="bg1"/>
                </a:solidFill>
                <a:latin typeface="Segoe UI" panose="020B0502040204020203" pitchFamily="34" charset="0"/>
                <a:cs typeface="Segoe UI" panose="020B0502040204020203" pitchFamily="34" charset="0"/>
              </a:endParaRPr>
            </a:p>
          </p:txBody>
        </p:sp>
        <p:sp>
          <p:nvSpPr>
            <p:cNvPr id="6" name="Rectangle 5"/>
            <p:cNvSpPr/>
            <p:nvPr/>
          </p:nvSpPr>
          <p:spPr>
            <a:xfrm>
              <a:off x="915816" y="6602834"/>
              <a:ext cx="4013383" cy="2451702"/>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Formulaire</a:t>
              </a:r>
              <a:endParaRPr lang="fr-FR" sz="5400" dirty="0">
                <a:solidFill>
                  <a:schemeClr val="bg1"/>
                </a:solidFill>
                <a:latin typeface="Segoe UI" panose="020B0502040204020203" pitchFamily="34" charset="0"/>
                <a:cs typeface="Segoe UI" panose="020B0502040204020203" pitchFamily="34" charset="0"/>
              </a:endParaRPr>
            </a:p>
          </p:txBody>
        </p:sp>
        <p:sp>
          <p:nvSpPr>
            <p:cNvPr id="7" name="Rectangle 6"/>
            <p:cNvSpPr/>
            <p:nvPr/>
          </p:nvSpPr>
          <p:spPr>
            <a:xfrm>
              <a:off x="5255755" y="6602835"/>
              <a:ext cx="4013383" cy="2451702"/>
            </a:xfrm>
            <a:prstGeom prst="rect">
              <a:avLst/>
            </a:prstGeom>
            <a:solidFill>
              <a:srgbClr val="7030A0">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alpha val="50000"/>
                    </a:schemeClr>
                  </a:solidFill>
                  <a:latin typeface="Segoe UI" panose="020B0502040204020203" pitchFamily="34" charset="0"/>
                  <a:cs typeface="Segoe UI" panose="020B0502040204020203" pitchFamily="34" charset="0"/>
                </a:rPr>
                <a:t>Sélection Multiple</a:t>
              </a:r>
              <a:endParaRPr lang="fr-FR" sz="5400" dirty="0">
                <a:solidFill>
                  <a:schemeClr val="bg1">
                    <a:alpha val="50000"/>
                  </a:schemeClr>
                </a:solidFill>
                <a:latin typeface="Segoe UI" panose="020B0502040204020203" pitchFamily="34" charset="0"/>
                <a:cs typeface="Segoe UI" panose="020B0502040204020203" pitchFamily="34" charset="0"/>
              </a:endParaRPr>
            </a:p>
          </p:txBody>
        </p:sp>
        <p:sp>
          <p:nvSpPr>
            <p:cNvPr id="8" name="Rectangle 7"/>
            <p:cNvSpPr/>
            <p:nvPr/>
          </p:nvSpPr>
          <p:spPr>
            <a:xfrm>
              <a:off x="9595696" y="6602834"/>
              <a:ext cx="4013383" cy="2451702"/>
            </a:xfrm>
            <a:prstGeom prst="rect">
              <a:avLst/>
            </a:prstGeom>
            <a:solidFill>
              <a:srgbClr val="7030A0">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alpha val="50000"/>
                    </a:schemeClr>
                  </a:solidFill>
                  <a:latin typeface="Segoe UI" panose="020B0502040204020203" pitchFamily="34" charset="0"/>
                  <a:cs typeface="Segoe UI" panose="020B0502040204020203" pitchFamily="34" charset="0"/>
                </a:rPr>
                <a:t>Scan</a:t>
              </a:r>
              <a:endParaRPr lang="fr-FR" sz="5400" dirty="0">
                <a:solidFill>
                  <a:schemeClr val="bg1">
                    <a:alpha val="50000"/>
                  </a:schemeClr>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915073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formulaire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34</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&lt;</a:t>
            </a:r>
            <a:r>
              <a:rPr lang="fr-FR" dirty="0" err="1" smtClean="0"/>
              <a:t>spid:FormPage</a:t>
            </a:r>
            <a:r>
              <a:rPr lang="fr-FR" dirty="0" smtClean="0"/>
              <a:t>&gt;</a:t>
            </a:r>
            <a:endParaRPr lang="fr-FR" dirty="0"/>
          </a:p>
        </p:txBody>
      </p:sp>
      <p:pic>
        <p:nvPicPr>
          <p:cNvPr id="9" name="Image 8"/>
          <p:cNvPicPr>
            <a:picLocks noChangeAspect="1"/>
          </p:cNvPicPr>
          <p:nvPr/>
        </p:nvPicPr>
        <p:blipFill>
          <a:blip r:embed="rId3"/>
          <a:stretch>
            <a:fillRect/>
          </a:stretch>
        </p:blipFill>
        <p:spPr>
          <a:xfrm>
            <a:off x="9790753" y="2538990"/>
            <a:ext cx="6188387" cy="9788168"/>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9741711" y="11413409"/>
            <a:ext cx="6306009" cy="100001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ZoneTexte 10"/>
          <p:cNvSpPr txBox="1"/>
          <p:nvPr/>
        </p:nvSpPr>
        <p:spPr>
          <a:xfrm>
            <a:off x="16241704" y="11543243"/>
            <a:ext cx="1919885" cy="707886"/>
          </a:xfrm>
          <a:prstGeom prst="rect">
            <a:avLst/>
          </a:prstGeom>
          <a:noFill/>
        </p:spPr>
        <p:txBody>
          <a:bodyPr wrap="none" rtlCol="0">
            <a:spAutoFit/>
          </a:bodyPr>
          <a:lstStyle/>
          <a:p>
            <a:pPr algn="r"/>
            <a:r>
              <a:rPr lang="fr-FR" sz="4000" dirty="0" smtClean="0">
                <a:solidFill>
                  <a:srgbClr val="0070C0"/>
                </a:solidFill>
                <a:latin typeface="Segoe UI" panose="020B0502040204020203" pitchFamily="34" charset="0"/>
                <a:cs typeface="Segoe UI" panose="020B0502040204020203" pitchFamily="34" charset="0"/>
              </a:rPr>
              <a:t>Buttons</a:t>
            </a:r>
          </a:p>
        </p:txBody>
      </p:sp>
      <p:sp>
        <p:nvSpPr>
          <p:cNvPr id="12" name="Rectangle 11"/>
          <p:cNvSpPr/>
          <p:nvPr/>
        </p:nvSpPr>
        <p:spPr>
          <a:xfrm>
            <a:off x="9741711" y="3458013"/>
            <a:ext cx="6306009" cy="1917291"/>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ZoneTexte 12"/>
          <p:cNvSpPr txBox="1"/>
          <p:nvPr/>
        </p:nvSpPr>
        <p:spPr>
          <a:xfrm>
            <a:off x="16185936" y="4062715"/>
            <a:ext cx="2390398" cy="1138773"/>
          </a:xfrm>
          <a:prstGeom prst="rect">
            <a:avLst/>
          </a:prstGeom>
          <a:noFill/>
        </p:spPr>
        <p:txBody>
          <a:bodyPr wrap="none" rtlCol="0">
            <a:spAutoFit/>
          </a:bodyPr>
          <a:lstStyle/>
          <a:p>
            <a:r>
              <a:rPr lang="fr-FR" sz="4000" dirty="0" err="1" smtClean="0">
                <a:solidFill>
                  <a:schemeClr val="accent2"/>
                </a:solidFill>
                <a:latin typeface="Segoe UI" panose="020B0502040204020203" pitchFamily="34" charset="0"/>
                <a:cs typeface="Segoe UI" panose="020B0502040204020203" pitchFamily="34" charset="0"/>
              </a:rPr>
              <a:t>ImageUrl</a:t>
            </a:r>
            <a:r>
              <a:rPr lang="fr-FR" sz="4000" dirty="0" smtClean="0">
                <a:solidFill>
                  <a:schemeClr val="accent2"/>
                </a:solidFill>
                <a:latin typeface="Segoe UI" panose="020B0502040204020203" pitchFamily="34" charset="0"/>
                <a:cs typeface="Segoe UI" panose="020B0502040204020203" pitchFamily="34" charset="0"/>
              </a:rPr>
              <a:t> </a:t>
            </a:r>
          </a:p>
          <a:p>
            <a:r>
              <a:rPr lang="fr-FR" sz="2800" dirty="0" smtClean="0">
                <a:solidFill>
                  <a:schemeClr val="accent2"/>
                </a:solidFill>
                <a:latin typeface="Segoe UI" panose="020B0502040204020203" pitchFamily="34" charset="0"/>
                <a:cs typeface="Segoe UI" panose="020B0502040204020203" pitchFamily="34" charset="0"/>
              </a:rPr>
              <a:t>(optionnel)</a:t>
            </a:r>
            <a:endParaRPr lang="fr-FR" sz="4000" dirty="0" smtClean="0">
              <a:solidFill>
                <a:schemeClr val="accent2"/>
              </a:solidFill>
              <a:latin typeface="Segoe UI" panose="020B0502040204020203" pitchFamily="34" charset="0"/>
              <a:cs typeface="Segoe UI" panose="020B0502040204020203" pitchFamily="34" charset="0"/>
            </a:endParaRPr>
          </a:p>
        </p:txBody>
      </p:sp>
      <p:sp>
        <p:nvSpPr>
          <p:cNvPr id="14" name="Rectangle 13"/>
          <p:cNvSpPr/>
          <p:nvPr/>
        </p:nvSpPr>
        <p:spPr>
          <a:xfrm>
            <a:off x="9741711" y="5461573"/>
            <a:ext cx="6306009" cy="5649687"/>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ZoneTexte 14"/>
          <p:cNvSpPr txBox="1"/>
          <p:nvPr/>
        </p:nvSpPr>
        <p:spPr>
          <a:xfrm>
            <a:off x="5032792" y="6900420"/>
            <a:ext cx="4325801" cy="1138773"/>
          </a:xfrm>
          <a:prstGeom prst="rect">
            <a:avLst/>
          </a:prstGeom>
          <a:noFill/>
        </p:spPr>
        <p:txBody>
          <a:bodyPr wrap="none" rtlCol="0">
            <a:spAutoFit/>
          </a:bodyPr>
          <a:lstStyle/>
          <a:p>
            <a:pPr algn="r"/>
            <a:r>
              <a:rPr lang="fr-FR" sz="4000" dirty="0" smtClean="0">
                <a:solidFill>
                  <a:schemeClr val="accent6"/>
                </a:solidFill>
                <a:latin typeface="Segoe UI" panose="020B0502040204020203" pitchFamily="34" charset="0"/>
                <a:cs typeface="Segoe UI" panose="020B0502040204020203" pitchFamily="34" charset="0"/>
              </a:rPr>
              <a:t>&lt;</a:t>
            </a:r>
            <a:r>
              <a:rPr lang="fr-FR" sz="4000" dirty="0" err="1" smtClean="0">
                <a:solidFill>
                  <a:schemeClr val="accent6"/>
                </a:solidFill>
                <a:latin typeface="Segoe UI" panose="020B0502040204020203" pitchFamily="34" charset="0"/>
                <a:cs typeface="Segoe UI" panose="020B0502040204020203" pitchFamily="34" charset="0"/>
              </a:rPr>
              <a:t>spid:FormBlock</a:t>
            </a:r>
            <a:r>
              <a:rPr lang="fr-FR" sz="4000" dirty="0" smtClean="0">
                <a:solidFill>
                  <a:schemeClr val="accent6"/>
                </a:solidFill>
                <a:latin typeface="Segoe UI" panose="020B0502040204020203" pitchFamily="34" charset="0"/>
                <a:cs typeface="Segoe UI" panose="020B0502040204020203" pitchFamily="34" charset="0"/>
              </a:rPr>
              <a:t>&gt;</a:t>
            </a:r>
          </a:p>
          <a:p>
            <a:pPr algn="r"/>
            <a:r>
              <a:rPr lang="fr-FR" sz="2800" dirty="0" smtClean="0">
                <a:solidFill>
                  <a:schemeClr val="accent6"/>
                </a:solidFill>
                <a:latin typeface="Segoe UI" panose="020B0502040204020203" pitchFamily="34" charset="0"/>
                <a:cs typeface="Segoe UI" panose="020B0502040204020203" pitchFamily="34" charset="0"/>
              </a:rPr>
              <a:t>(1 minimum)</a:t>
            </a:r>
          </a:p>
        </p:txBody>
      </p:sp>
      <p:sp>
        <p:nvSpPr>
          <p:cNvPr id="22" name="ZoneTexte 21"/>
          <p:cNvSpPr txBox="1"/>
          <p:nvPr/>
        </p:nvSpPr>
        <p:spPr>
          <a:xfrm>
            <a:off x="4929523" y="11543243"/>
            <a:ext cx="4571059" cy="1138773"/>
          </a:xfrm>
          <a:prstGeom prst="rect">
            <a:avLst/>
          </a:prstGeom>
          <a:noFill/>
        </p:spPr>
        <p:txBody>
          <a:bodyPr wrap="none" rtlCol="0">
            <a:spAutoFit/>
          </a:bodyPr>
          <a:lstStyle/>
          <a:p>
            <a:pPr algn="r"/>
            <a:r>
              <a:rPr lang="fr-FR" sz="4000" dirty="0" smtClean="0">
                <a:solidFill>
                  <a:schemeClr val="accent4"/>
                </a:solidFill>
                <a:latin typeface="Segoe UI" panose="020B0502040204020203" pitchFamily="34" charset="0"/>
                <a:cs typeface="Segoe UI" panose="020B0502040204020203" pitchFamily="34" charset="0"/>
              </a:rPr>
              <a:t>&lt;</a:t>
            </a:r>
            <a:r>
              <a:rPr lang="fr-FR" sz="4000" dirty="0" err="1" smtClean="0">
                <a:solidFill>
                  <a:schemeClr val="accent4"/>
                </a:solidFill>
                <a:latin typeface="Segoe UI" panose="020B0502040204020203" pitchFamily="34" charset="0"/>
                <a:cs typeface="Segoe UI" panose="020B0502040204020203" pitchFamily="34" charset="0"/>
              </a:rPr>
              <a:t>spid:FormAction</a:t>
            </a:r>
            <a:r>
              <a:rPr lang="fr-FR" sz="4000" dirty="0" smtClean="0">
                <a:solidFill>
                  <a:schemeClr val="accent4"/>
                </a:solidFill>
                <a:latin typeface="Segoe UI" panose="020B0502040204020203" pitchFamily="34" charset="0"/>
                <a:cs typeface="Segoe UI" panose="020B0502040204020203" pitchFamily="34" charset="0"/>
              </a:rPr>
              <a:t>&gt;</a:t>
            </a:r>
          </a:p>
          <a:p>
            <a:pPr algn="r"/>
            <a:r>
              <a:rPr lang="fr-FR" sz="2800" dirty="0" smtClean="0">
                <a:solidFill>
                  <a:schemeClr val="accent4"/>
                </a:solidFill>
                <a:latin typeface="Segoe UI" panose="020B0502040204020203" pitchFamily="34" charset="0"/>
                <a:cs typeface="Segoe UI" panose="020B0502040204020203" pitchFamily="34" charset="0"/>
              </a:rPr>
              <a:t>(2 maximum)</a:t>
            </a:r>
            <a:endParaRPr lang="fr-FR" dirty="0" smtClean="0">
              <a:solidFill>
                <a:schemeClr val="accent4"/>
              </a:solidFill>
              <a:latin typeface="Segoe UI" panose="020B0502040204020203" pitchFamily="34" charset="0"/>
              <a:cs typeface="Segoe UI" panose="020B0502040204020203" pitchFamily="34" charset="0"/>
            </a:endParaRPr>
          </a:p>
        </p:txBody>
      </p:sp>
      <p:sp>
        <p:nvSpPr>
          <p:cNvPr id="23" name="Rectangle 22"/>
          <p:cNvSpPr/>
          <p:nvPr/>
        </p:nvSpPr>
        <p:spPr>
          <a:xfrm>
            <a:off x="12926060" y="11568614"/>
            <a:ext cx="2985453" cy="682545"/>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rgbClr val="7030A0"/>
              </a:solidFill>
              <a:latin typeface="Segoe UI" panose="020B0502040204020203" pitchFamily="34" charset="0"/>
              <a:cs typeface="Segoe UI" panose="020B0502040204020203" pitchFamily="34" charset="0"/>
            </a:endParaRPr>
          </a:p>
        </p:txBody>
      </p:sp>
      <p:sp>
        <p:nvSpPr>
          <p:cNvPr id="24" name="Rectangle 23"/>
          <p:cNvSpPr/>
          <p:nvPr/>
        </p:nvSpPr>
        <p:spPr>
          <a:xfrm>
            <a:off x="9902653" y="11569277"/>
            <a:ext cx="2985453" cy="682545"/>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rgbClr val="7030A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152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22" grpId="0"/>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de saisie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35</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spid:Input</a:t>
            </a:r>
            <a:r>
              <a:rPr lang="fr-FR" dirty="0" smtClean="0"/>
              <a:t>&gt;</a:t>
            </a:r>
          </a:p>
          <a:p>
            <a:pPr lvl="1"/>
            <a:r>
              <a:rPr lang="fr-FR" dirty="0" smtClean="0"/>
              <a:t>Même principe que &lt;</a:t>
            </a:r>
            <a:r>
              <a:rPr lang="fr-FR" dirty="0" err="1" smtClean="0"/>
              <a:t>e:Input</a:t>
            </a:r>
            <a:r>
              <a:rPr lang="fr-FR" dirty="0" smtClean="0"/>
              <a:t>&gt; dans les pages web</a:t>
            </a:r>
          </a:p>
          <a:p>
            <a:pPr lvl="1"/>
            <a:r>
              <a:rPr lang="fr-FR" dirty="0" smtClean="0"/>
              <a:t>La propriété « </a:t>
            </a:r>
            <a:r>
              <a:rPr lang="fr-FR" dirty="0" err="1" smtClean="0"/>
              <a:t>Ref</a:t>
            </a:r>
            <a:r>
              <a:rPr lang="fr-FR" dirty="0" smtClean="0"/>
              <a:t> » désigne la donnée</a:t>
            </a:r>
          </a:p>
          <a:p>
            <a:pPr lvl="1"/>
            <a:r>
              <a:rPr lang="fr-FR" dirty="0" smtClean="0"/>
              <a:t>La balise contient le libellé</a:t>
            </a:r>
          </a:p>
          <a:p>
            <a:pPr lvl="1"/>
            <a:r>
              <a:rPr lang="fr-FR" dirty="0" smtClean="0"/>
              <a:t>Prends en compte les contraintes sur les DTO</a:t>
            </a:r>
          </a:p>
          <a:p>
            <a:pPr lvl="1"/>
            <a:r>
              <a:rPr lang="fr-FR" dirty="0" smtClean="0"/>
              <a:t>S’adapte automatiquement au type de la donnée</a:t>
            </a:r>
          </a:p>
          <a:p>
            <a:pPr lvl="1"/>
            <a:r>
              <a:rPr lang="fr-FR" dirty="0" smtClean="0"/>
              <a:t>Ne supporte pas autant de types de données que la version web</a:t>
            </a:r>
          </a:p>
          <a:p>
            <a:endParaRPr lang="fr-FR" dirty="0" smtClean="0"/>
          </a:p>
          <a:p>
            <a:r>
              <a:rPr lang="fr-FR" dirty="0"/>
              <a:t>Types supportés par &lt;</a:t>
            </a:r>
            <a:r>
              <a:rPr lang="fr-FR" dirty="0" err="1"/>
              <a:t>spid:Input</a:t>
            </a:r>
            <a:r>
              <a:rPr lang="fr-FR" dirty="0"/>
              <a:t>&gt;</a:t>
            </a:r>
          </a:p>
          <a:p>
            <a:pPr lvl="1"/>
            <a:r>
              <a:rPr lang="fr-FR" dirty="0"/>
              <a:t>string</a:t>
            </a:r>
          </a:p>
          <a:p>
            <a:pPr lvl="1"/>
            <a:r>
              <a:rPr lang="fr-FR" dirty="0" err="1"/>
              <a:t>int</a:t>
            </a:r>
            <a:r>
              <a:rPr lang="fr-FR" dirty="0"/>
              <a:t>, long, </a:t>
            </a:r>
            <a:r>
              <a:rPr lang="fr-FR" dirty="0" err="1"/>
              <a:t>decimal</a:t>
            </a:r>
            <a:endParaRPr lang="fr-FR" dirty="0"/>
          </a:p>
          <a:p>
            <a:pPr lvl="1"/>
            <a:r>
              <a:rPr lang="fr-FR" dirty="0" err="1"/>
              <a:t>DbtAmount</a:t>
            </a:r>
            <a:endParaRPr lang="fr-FR" dirty="0"/>
          </a:p>
          <a:p>
            <a:pPr lvl="1"/>
            <a:r>
              <a:rPr lang="fr-FR" dirty="0"/>
              <a:t>Types énumérés (y compris GESPAR)</a:t>
            </a:r>
          </a:p>
          <a:p>
            <a:pPr lvl="1"/>
            <a:r>
              <a:rPr lang="fr-FR" dirty="0" err="1"/>
              <a:t>DbtDate</a:t>
            </a:r>
            <a:r>
              <a:rPr lang="fr-FR" dirty="0"/>
              <a:t>, </a:t>
            </a:r>
            <a:r>
              <a:rPr lang="fr-FR" dirty="0" err="1"/>
              <a:t>DbtTime</a:t>
            </a:r>
            <a:r>
              <a:rPr lang="fr-FR" dirty="0"/>
              <a:t>, </a:t>
            </a:r>
            <a:r>
              <a:rPr lang="fr-FR" dirty="0" err="1"/>
              <a:t>XsdDate</a:t>
            </a:r>
            <a:r>
              <a:rPr lang="fr-FR" dirty="0"/>
              <a:t>, </a:t>
            </a:r>
            <a:r>
              <a:rPr lang="fr-FR" dirty="0" err="1"/>
              <a:t>XsdTime</a:t>
            </a:r>
            <a:endParaRPr lang="fr-FR" dirty="0"/>
          </a:p>
          <a:p>
            <a:pPr lvl="1"/>
            <a:r>
              <a:rPr lang="fr-FR" dirty="0" err="1"/>
              <a:t>UploadedFile</a:t>
            </a:r>
            <a:r>
              <a:rPr lang="fr-FR" dirty="0"/>
              <a:t> </a:t>
            </a:r>
          </a:p>
          <a:p>
            <a:pPr lvl="1"/>
            <a:r>
              <a:rPr lang="fr-FR" dirty="0" err="1" smtClean="0"/>
              <a:t>bool</a:t>
            </a:r>
            <a:endParaRPr lang="fr-FR" dirty="0"/>
          </a:p>
          <a:p>
            <a:pPr lvl="1"/>
            <a:endParaRPr lang="fr-FR" dirty="0"/>
          </a:p>
          <a:p>
            <a:pPr lvl="1"/>
            <a:endParaRPr lang="fr-FR" dirty="0"/>
          </a:p>
        </p:txBody>
      </p:sp>
      <p:sp>
        <p:nvSpPr>
          <p:cNvPr id="6" name="Espace réservé du texte 5"/>
          <p:cNvSpPr>
            <a:spLocks noGrp="1"/>
          </p:cNvSpPr>
          <p:nvPr>
            <p:ph type="body" sz="quarter" idx="14"/>
          </p:nvPr>
        </p:nvSpPr>
        <p:spPr/>
        <p:txBody>
          <a:bodyPr/>
          <a:lstStyle/>
          <a:p>
            <a:r>
              <a:rPr lang="fr-FR" dirty="0" smtClean="0"/>
              <a:t>Les grands classiques</a:t>
            </a:r>
            <a:endParaRPr lang="fr-FR" dirty="0"/>
          </a:p>
        </p:txBody>
      </p:sp>
      <p:sp>
        <p:nvSpPr>
          <p:cNvPr id="8" name="Espace réservé du texte 3"/>
          <p:cNvSpPr txBox="1">
            <a:spLocks/>
          </p:cNvSpPr>
          <p:nvPr/>
        </p:nvSpPr>
        <p:spPr>
          <a:xfrm>
            <a:off x="11328437" y="7533748"/>
            <a:ext cx="8436020" cy="4253696"/>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endParaRPr lang="fr-FR" dirty="0" smtClean="0"/>
          </a:p>
          <a:p>
            <a:endParaRPr lang="fr-FR" dirty="0" smtClean="0"/>
          </a:p>
          <a:p>
            <a:pPr lvl="1"/>
            <a:endParaRPr lang="fr-FR" dirty="0" smtClean="0"/>
          </a:p>
          <a:p>
            <a:pPr lvl="1"/>
            <a:endParaRPr lang="fr-FR" dirty="0"/>
          </a:p>
        </p:txBody>
      </p:sp>
      <p:sp>
        <p:nvSpPr>
          <p:cNvPr id="9" name="Rectangle 8"/>
          <p:cNvSpPr/>
          <p:nvPr/>
        </p:nvSpPr>
        <p:spPr>
          <a:xfrm>
            <a:off x="15874799" y="5362594"/>
            <a:ext cx="5814060" cy="1384995"/>
          </a:xfrm>
          <a:prstGeom prst="rect">
            <a:avLst/>
          </a:prstGeom>
        </p:spPr>
        <p:txBody>
          <a:bodyPr wrap="square">
            <a:spAutoFit/>
          </a:bodyPr>
          <a:lstStyle/>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spid:Input</a:t>
            </a:r>
            <a:r>
              <a:rPr lang="fr-FR" sz="2800" noProof="1" smtClean="0">
                <a:solidFill>
                  <a:srgbClr val="0000FF"/>
                </a:solidFill>
                <a:latin typeface="Consolas" panose="020B0609020204030204" pitchFamily="49" charset="0"/>
              </a:rPr>
              <a:t> </a:t>
            </a:r>
            <a:r>
              <a:rPr lang="fr-FR" sz="2800" noProof="1" smtClean="0">
                <a:solidFill>
                  <a:srgbClr val="FF0000"/>
                </a:solidFill>
                <a:latin typeface="Consolas" panose="020B0609020204030204" pitchFamily="49" charset="0"/>
              </a:rPr>
              <a:t>Ref</a:t>
            </a:r>
            <a:r>
              <a:rPr lang="fr-FR" sz="2800" noProof="1" smtClean="0">
                <a:solidFill>
                  <a:srgbClr val="0000FF"/>
                </a:solidFill>
                <a:latin typeface="Consolas" panose="020B0609020204030204" pitchFamily="49" charset="0"/>
              </a:rPr>
              <a:t>=</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Data/Mail</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00"/>
                </a:solidFill>
                <a:latin typeface="Consolas" panose="020B0609020204030204" pitchFamily="49" charset="0"/>
              </a:rPr>
              <a:t>  Adresse e-mail</a:t>
            </a:r>
          </a:p>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spid:Input</a:t>
            </a:r>
            <a:r>
              <a:rPr lang="fr-FR" sz="2800" noProof="1" smtClean="0">
                <a:solidFill>
                  <a:srgbClr val="0000FF"/>
                </a:solidFill>
                <a:latin typeface="Consolas" panose="020B0609020204030204" pitchFamily="49" charset="0"/>
              </a:rPr>
              <a:t>&gt;</a:t>
            </a:r>
            <a:endParaRPr lang="fr-FR" sz="2800" noProof="1"/>
          </a:p>
        </p:txBody>
      </p:sp>
      <p:pic>
        <p:nvPicPr>
          <p:cNvPr id="10" name="Image 9"/>
          <p:cNvPicPr>
            <a:picLocks noChangeAspect="1"/>
          </p:cNvPicPr>
          <p:nvPr/>
        </p:nvPicPr>
        <p:blipFill rotWithShape="1">
          <a:blip r:embed="rId3"/>
          <a:srcRect r="11429"/>
          <a:stretch/>
        </p:blipFill>
        <p:spPr>
          <a:xfrm>
            <a:off x="15226648" y="3396356"/>
            <a:ext cx="7110362" cy="1531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44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de saisie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36</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spid:Textarea</a:t>
            </a:r>
            <a:r>
              <a:rPr lang="fr-FR" dirty="0" smtClean="0"/>
              <a:t>&gt;</a:t>
            </a:r>
          </a:p>
          <a:p>
            <a:pPr lvl="1"/>
            <a:r>
              <a:rPr lang="fr-FR" dirty="0" smtClean="0"/>
              <a:t>Même principe que &lt;</a:t>
            </a:r>
            <a:r>
              <a:rPr lang="fr-FR" dirty="0" err="1" smtClean="0"/>
              <a:t>e:Textarea</a:t>
            </a:r>
            <a:r>
              <a:rPr lang="fr-FR" dirty="0" smtClean="0"/>
              <a:t>&gt; dans les pages web</a:t>
            </a:r>
            <a:endParaRPr lang="fr-FR" dirty="0"/>
          </a:p>
          <a:p>
            <a:pPr lvl="1"/>
            <a:r>
              <a:rPr lang="fr-FR" dirty="0"/>
              <a:t>La propriété « </a:t>
            </a:r>
            <a:r>
              <a:rPr lang="fr-FR" dirty="0" err="1"/>
              <a:t>Ref</a:t>
            </a:r>
            <a:r>
              <a:rPr lang="fr-FR" dirty="0"/>
              <a:t> » désigne la </a:t>
            </a:r>
            <a:r>
              <a:rPr lang="fr-FR" dirty="0" smtClean="0"/>
              <a:t>donnée</a:t>
            </a:r>
            <a:endParaRPr lang="fr-FR" dirty="0"/>
          </a:p>
          <a:p>
            <a:pPr lvl="1"/>
            <a:r>
              <a:rPr lang="fr-FR" dirty="0"/>
              <a:t>La balise contient le </a:t>
            </a:r>
            <a:r>
              <a:rPr lang="fr-FR" dirty="0" smtClean="0"/>
              <a:t>libellé</a:t>
            </a:r>
          </a:p>
          <a:p>
            <a:pPr lvl="1"/>
            <a:endParaRPr lang="fr-FR" dirty="0"/>
          </a:p>
          <a:p>
            <a:pPr marL="0" lvl="1" indent="0">
              <a:buNone/>
            </a:pPr>
            <a:endParaRPr lang="fr-FR" dirty="0"/>
          </a:p>
          <a:p>
            <a:r>
              <a:rPr lang="fr-FR" dirty="0" smtClean="0"/>
              <a:t>Et c’est tout ?</a:t>
            </a:r>
            <a:endParaRPr lang="fr-FR" dirty="0"/>
          </a:p>
          <a:p>
            <a:pPr lvl="1"/>
            <a:endParaRPr lang="fr-FR" dirty="0"/>
          </a:p>
          <a:p>
            <a:pPr lvl="1"/>
            <a:endParaRPr lang="fr-FR" dirty="0"/>
          </a:p>
        </p:txBody>
      </p:sp>
      <p:sp>
        <p:nvSpPr>
          <p:cNvPr id="6" name="Espace réservé du texte 5"/>
          <p:cNvSpPr>
            <a:spLocks noGrp="1"/>
          </p:cNvSpPr>
          <p:nvPr>
            <p:ph type="body" sz="quarter" idx="14"/>
          </p:nvPr>
        </p:nvSpPr>
        <p:spPr/>
        <p:txBody>
          <a:bodyPr/>
          <a:lstStyle/>
          <a:p>
            <a:r>
              <a:rPr lang="fr-FR" dirty="0" smtClean="0"/>
              <a:t>Les grands classiques</a:t>
            </a:r>
            <a:endParaRPr lang="fr-FR" dirty="0"/>
          </a:p>
        </p:txBody>
      </p:sp>
    </p:spTree>
    <p:extLst>
      <p:ext uri="{BB962C8B-B14F-4D97-AF65-F5344CB8AC3E}">
        <p14:creationId xmlns:p14="http://schemas.microsoft.com/office/powerpoint/2010/main" val="3747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de saisie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37</a:t>
            </a:fld>
            <a:endParaRPr lang="fr-FR" dirty="0"/>
          </a:p>
        </p:txBody>
      </p:sp>
      <p:sp>
        <p:nvSpPr>
          <p:cNvPr id="4" name="Espace réservé du texte 3"/>
          <p:cNvSpPr>
            <a:spLocks noGrp="1"/>
          </p:cNvSpPr>
          <p:nvPr>
            <p:ph type="body" sz="quarter" idx="13"/>
          </p:nvPr>
        </p:nvSpPr>
        <p:spPr/>
        <p:txBody>
          <a:bodyPr/>
          <a:lstStyle/>
          <a:p>
            <a:r>
              <a:rPr lang="fr-FR" dirty="0"/>
              <a:t>Conteneur « </a:t>
            </a:r>
            <a:r>
              <a:rPr lang="fr-FR" dirty="0" err="1" smtClean="0"/>
              <a:t>spid:FormItem</a:t>
            </a:r>
            <a:r>
              <a:rPr lang="fr-FR" dirty="0" smtClean="0"/>
              <a:t> »</a:t>
            </a:r>
          </a:p>
          <a:p>
            <a:pPr lvl="1"/>
            <a:r>
              <a:rPr lang="fr-FR" dirty="0" smtClean="0"/>
              <a:t>Précise le libellé</a:t>
            </a:r>
          </a:p>
          <a:p>
            <a:pPr lvl="1"/>
            <a:r>
              <a:rPr lang="fr-FR" dirty="0" smtClean="0"/>
              <a:t>Contient un composant de saisie</a:t>
            </a:r>
          </a:p>
          <a:p>
            <a:pPr marL="0" lvl="1" indent="0">
              <a:buNone/>
            </a:pPr>
            <a:endParaRPr lang="fr-FR" dirty="0" smtClean="0"/>
          </a:p>
          <a:p>
            <a:r>
              <a:rPr lang="fr-FR" dirty="0"/>
              <a:t>Composants de saisie</a:t>
            </a:r>
          </a:p>
          <a:p>
            <a:pPr lvl="1"/>
            <a:r>
              <a:rPr lang="fr-FR" dirty="0"/>
              <a:t>Précise la donnée et la manière de la </a:t>
            </a:r>
            <a:r>
              <a:rPr lang="fr-FR" dirty="0" smtClean="0"/>
              <a:t>saisir</a:t>
            </a:r>
          </a:p>
          <a:p>
            <a:pPr lvl="1"/>
            <a:r>
              <a:rPr lang="fr-FR" dirty="0" smtClean="0"/>
              <a:t>Prends en compte les contraintes des DTO</a:t>
            </a:r>
            <a:endParaRPr lang="fr-FR" dirty="0"/>
          </a:p>
          <a:p>
            <a:pPr lvl="1"/>
            <a:r>
              <a:rPr lang="fr-FR" noProof="1" smtClean="0"/>
              <a:t>spid:CheckBox</a:t>
            </a:r>
          </a:p>
          <a:p>
            <a:pPr lvl="1"/>
            <a:r>
              <a:rPr lang="fr-FR" noProof="1" smtClean="0"/>
              <a:t>spid:DropdownList</a:t>
            </a:r>
          </a:p>
          <a:p>
            <a:pPr lvl="1"/>
            <a:r>
              <a:rPr lang="fr-FR" noProof="1" smtClean="0"/>
              <a:t>spid:ImageUpload</a:t>
            </a:r>
          </a:p>
          <a:p>
            <a:pPr lvl="1"/>
            <a:r>
              <a:rPr lang="fr-FR" noProof="1" smtClean="0"/>
              <a:t>spid:InputBarcode</a:t>
            </a:r>
          </a:p>
          <a:p>
            <a:pPr lvl="1"/>
            <a:r>
              <a:rPr lang="fr-FR" noProof="1" smtClean="0"/>
              <a:t>spid:InputDate</a:t>
            </a:r>
          </a:p>
          <a:p>
            <a:pPr lvl="1"/>
            <a:r>
              <a:rPr lang="fr-FR" noProof="1" smtClean="0"/>
              <a:t>spid:InputEnum</a:t>
            </a:r>
          </a:p>
          <a:p>
            <a:pPr lvl="1"/>
            <a:r>
              <a:rPr lang="fr-FR" noProof="1" smtClean="0"/>
              <a:t>spid:InputNumber</a:t>
            </a:r>
          </a:p>
          <a:p>
            <a:pPr lvl="1"/>
            <a:r>
              <a:rPr lang="fr-FR" noProof="1" smtClean="0"/>
              <a:t>spid:InputText</a:t>
            </a:r>
          </a:p>
          <a:p>
            <a:pPr lvl="1"/>
            <a:r>
              <a:rPr lang="fr-FR" noProof="1" smtClean="0"/>
              <a:t>spid:InputTime</a:t>
            </a:r>
          </a:p>
          <a:p>
            <a:pPr lvl="1"/>
            <a:r>
              <a:rPr lang="fr-FR" noProof="1" smtClean="0"/>
              <a:t>spid:Secret</a:t>
            </a:r>
          </a:p>
          <a:p>
            <a:pPr lvl="1"/>
            <a:r>
              <a:rPr lang="fr-FR" noProof="1" smtClean="0"/>
              <a:t>spid:Slider</a:t>
            </a:r>
          </a:p>
          <a:p>
            <a:pPr marL="0" lvl="1" indent="0">
              <a:buNone/>
            </a:pPr>
            <a:endParaRPr lang="fr-FR" dirty="0" smtClean="0"/>
          </a:p>
          <a:p>
            <a:pPr marL="0" lvl="1" indent="0">
              <a:buNone/>
            </a:pPr>
            <a:endParaRPr lang="fr-FR" dirty="0" smtClean="0"/>
          </a:p>
          <a:p>
            <a:pPr lvl="1"/>
            <a:endParaRPr lang="fr-FR" dirty="0"/>
          </a:p>
        </p:txBody>
      </p:sp>
      <p:sp>
        <p:nvSpPr>
          <p:cNvPr id="6" name="Espace réservé du texte 5"/>
          <p:cNvSpPr>
            <a:spLocks noGrp="1"/>
          </p:cNvSpPr>
          <p:nvPr>
            <p:ph type="body" sz="quarter" idx="14"/>
          </p:nvPr>
        </p:nvSpPr>
        <p:spPr/>
        <p:txBody>
          <a:bodyPr/>
          <a:lstStyle/>
          <a:p>
            <a:r>
              <a:rPr lang="fr-FR" dirty="0" smtClean="0"/>
              <a:t>Elément conteneur avec 1 composant de saisie</a:t>
            </a:r>
            <a:endParaRPr lang="fr-FR" dirty="0"/>
          </a:p>
        </p:txBody>
      </p:sp>
      <p:sp>
        <p:nvSpPr>
          <p:cNvPr id="7" name="Espace réservé du texte 3"/>
          <p:cNvSpPr txBox="1">
            <a:spLocks/>
          </p:cNvSpPr>
          <p:nvPr/>
        </p:nvSpPr>
        <p:spPr>
          <a:xfrm>
            <a:off x="14038450" y="2951696"/>
            <a:ext cx="8436020" cy="6433712"/>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fr-FR" dirty="0" smtClean="0"/>
          </a:p>
          <a:p>
            <a:pPr lvl="1"/>
            <a:endParaRPr lang="fr-FR" dirty="0" smtClean="0"/>
          </a:p>
          <a:p>
            <a:pPr lvl="1"/>
            <a:endParaRPr lang="fr-FR" dirty="0"/>
          </a:p>
        </p:txBody>
      </p:sp>
      <p:sp>
        <p:nvSpPr>
          <p:cNvPr id="17" name="Rectangle 16"/>
          <p:cNvSpPr/>
          <p:nvPr/>
        </p:nvSpPr>
        <p:spPr>
          <a:xfrm>
            <a:off x="14446619" y="6707752"/>
            <a:ext cx="7619682" cy="2677656"/>
          </a:xfrm>
          <a:prstGeom prst="rect">
            <a:avLst/>
          </a:prstGeom>
        </p:spPr>
        <p:txBody>
          <a:bodyPr wrap="square">
            <a:spAutoFit/>
          </a:bodyPr>
          <a:lstStyle/>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00"/>
                </a:solidFill>
                <a:latin typeface="Consolas" panose="020B0609020204030204" pitchFamily="49" charset="0"/>
              </a:rPr>
              <a:t>    Adresse e-mail</a:t>
            </a: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spid:InputText</a:t>
            </a:r>
            <a:r>
              <a:rPr lang="fr-FR" sz="2800" noProof="1" smtClean="0">
                <a:solidFill>
                  <a:srgbClr val="0000FF"/>
                </a:solidFill>
                <a:latin typeface="Consolas" panose="020B0609020204030204" pitchFamily="49" charset="0"/>
              </a:rPr>
              <a:t> </a:t>
            </a:r>
            <a:r>
              <a:rPr lang="fr-FR" sz="2800" noProof="1" smtClean="0">
                <a:solidFill>
                  <a:srgbClr val="FF0000"/>
                </a:solidFill>
                <a:latin typeface="Consolas" panose="020B0609020204030204" pitchFamily="49" charset="0"/>
              </a:rPr>
              <a:t>Ref</a:t>
            </a:r>
            <a:r>
              <a:rPr lang="fr-FR" sz="2800" noProof="1" smtClean="0">
                <a:solidFill>
                  <a:srgbClr val="0000FF"/>
                </a:solidFill>
                <a:latin typeface="Consolas" panose="020B0609020204030204" pitchFamily="49" charset="0"/>
              </a:rPr>
              <a:t>=</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Data/Mail</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 /&gt;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a:t>
            </a:r>
            <a:r>
              <a:rPr lang="fr-FR" sz="2800" noProof="1" smtClean="0">
                <a:solidFill>
                  <a:srgbClr val="0000FF"/>
                </a:solidFill>
                <a:latin typeface="Consolas" panose="020B0609020204030204" pitchFamily="49" charset="0"/>
              </a:rPr>
              <a:t>&gt;</a:t>
            </a:r>
            <a:endParaRPr lang="fr-FR" sz="2800" noProof="1"/>
          </a:p>
        </p:txBody>
      </p:sp>
      <p:pic>
        <p:nvPicPr>
          <p:cNvPr id="18" name="Image 17"/>
          <p:cNvPicPr>
            <a:picLocks noChangeAspect="1"/>
          </p:cNvPicPr>
          <p:nvPr/>
        </p:nvPicPr>
        <p:blipFill>
          <a:blip r:embed="rId3"/>
          <a:stretch>
            <a:fillRect/>
          </a:stretch>
        </p:blipFill>
        <p:spPr>
          <a:xfrm>
            <a:off x="14446618" y="3591564"/>
            <a:ext cx="8027851" cy="1531630"/>
          </a:xfrm>
          <a:prstGeom prst="rect">
            <a:avLst/>
          </a:prstGeom>
          <a:ln>
            <a:noFill/>
          </a:ln>
          <a:effectLst>
            <a:outerShdw blurRad="292100" dist="139700" dir="2700000" algn="tl" rotWithShape="0">
              <a:srgbClr val="333333">
                <a:alpha val="65000"/>
              </a:srgbClr>
            </a:outerShdw>
          </a:effectLst>
        </p:spPr>
      </p:pic>
      <p:sp>
        <p:nvSpPr>
          <p:cNvPr id="23" name="Rectangle 22"/>
          <p:cNvSpPr/>
          <p:nvPr/>
        </p:nvSpPr>
        <p:spPr>
          <a:xfrm>
            <a:off x="14446618" y="3648869"/>
            <a:ext cx="8048467" cy="525587"/>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14426003" y="4231761"/>
            <a:ext cx="8069082" cy="851248"/>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ZoneTexte 24"/>
          <p:cNvSpPr txBox="1"/>
          <p:nvPr/>
        </p:nvSpPr>
        <p:spPr>
          <a:xfrm>
            <a:off x="14405388" y="2910917"/>
            <a:ext cx="1382110" cy="707886"/>
          </a:xfrm>
          <a:prstGeom prst="rect">
            <a:avLst/>
          </a:prstGeom>
          <a:noFill/>
        </p:spPr>
        <p:txBody>
          <a:bodyPr wrap="none" rtlCol="0">
            <a:spAutoFit/>
          </a:bodyPr>
          <a:lstStyle/>
          <a:p>
            <a:pPr algn="r"/>
            <a:r>
              <a:rPr lang="fr-FR" sz="4000" dirty="0" smtClean="0">
                <a:solidFill>
                  <a:schemeClr val="accent6"/>
                </a:solidFill>
                <a:latin typeface="Segoe UI" panose="020B0502040204020203" pitchFamily="34" charset="0"/>
                <a:cs typeface="Segoe UI" panose="020B0502040204020203" pitchFamily="34" charset="0"/>
              </a:rPr>
              <a:t>Label</a:t>
            </a:r>
            <a:endParaRPr lang="fr-FR" sz="2800" dirty="0" smtClean="0">
              <a:solidFill>
                <a:schemeClr val="accent6"/>
              </a:solidFill>
              <a:latin typeface="Segoe UI" panose="020B0502040204020203" pitchFamily="34" charset="0"/>
              <a:cs typeface="Segoe UI" panose="020B0502040204020203" pitchFamily="34" charset="0"/>
            </a:endParaRPr>
          </a:p>
        </p:txBody>
      </p:sp>
      <p:sp>
        <p:nvSpPr>
          <p:cNvPr id="26" name="ZoneTexte 25"/>
          <p:cNvSpPr txBox="1"/>
          <p:nvPr/>
        </p:nvSpPr>
        <p:spPr>
          <a:xfrm>
            <a:off x="18470851" y="5180499"/>
            <a:ext cx="4027128" cy="707886"/>
          </a:xfrm>
          <a:prstGeom prst="rect">
            <a:avLst/>
          </a:prstGeom>
          <a:noFill/>
        </p:spPr>
        <p:txBody>
          <a:bodyPr wrap="none" rtlCol="0">
            <a:spAutoFit/>
          </a:bodyPr>
          <a:lstStyle/>
          <a:p>
            <a:pPr algn="r"/>
            <a:r>
              <a:rPr lang="fr-FR" sz="4000" dirty="0" smtClean="0">
                <a:solidFill>
                  <a:schemeClr val="accent2"/>
                </a:solidFill>
                <a:latin typeface="Segoe UI" panose="020B0502040204020203" pitchFamily="34" charset="0"/>
                <a:cs typeface="Segoe UI" panose="020B0502040204020203" pitchFamily="34" charset="0"/>
              </a:rPr>
              <a:t>&lt;</a:t>
            </a:r>
            <a:r>
              <a:rPr lang="fr-FR" sz="4000" dirty="0" err="1" smtClean="0">
                <a:solidFill>
                  <a:schemeClr val="accent2"/>
                </a:solidFill>
                <a:latin typeface="Segoe UI" panose="020B0502040204020203" pitchFamily="34" charset="0"/>
                <a:cs typeface="Segoe UI" panose="020B0502040204020203" pitchFamily="34" charset="0"/>
              </a:rPr>
              <a:t>spid:InputText</a:t>
            </a:r>
            <a:r>
              <a:rPr lang="fr-FR" sz="4000" dirty="0" smtClean="0">
                <a:solidFill>
                  <a:schemeClr val="accent2"/>
                </a:solidFill>
                <a:latin typeface="Segoe UI" panose="020B0502040204020203" pitchFamily="34" charset="0"/>
                <a:cs typeface="Segoe UI" panose="020B0502040204020203" pitchFamily="34" charset="0"/>
              </a:rPr>
              <a:t>&gt;</a:t>
            </a:r>
            <a:endParaRPr lang="fr-FR" sz="2800" dirty="0" smtClean="0">
              <a:solidFill>
                <a:schemeClr val="accent2"/>
              </a:solidFill>
              <a:latin typeface="Segoe UI" panose="020B0502040204020203" pitchFamily="34" charset="0"/>
              <a:cs typeface="Segoe UI" panose="020B0502040204020203" pitchFamily="34" charset="0"/>
            </a:endParaRPr>
          </a:p>
        </p:txBody>
      </p:sp>
      <p:sp>
        <p:nvSpPr>
          <p:cNvPr id="27" name="Rectangle 26"/>
          <p:cNvSpPr/>
          <p:nvPr/>
        </p:nvSpPr>
        <p:spPr>
          <a:xfrm>
            <a:off x="14868822" y="8509000"/>
            <a:ext cx="6867228" cy="40640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8" name="Rectangle 27"/>
          <p:cNvSpPr/>
          <p:nvPr/>
        </p:nvSpPr>
        <p:spPr>
          <a:xfrm>
            <a:off x="14868823" y="7219950"/>
            <a:ext cx="6867228" cy="1231899"/>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8302308" y="7717786"/>
            <a:ext cx="5814060" cy="1384995"/>
          </a:xfrm>
          <a:prstGeom prst="rect">
            <a:avLst/>
          </a:prstGeom>
        </p:spPr>
        <p:txBody>
          <a:bodyPr wrap="square">
            <a:spAutoFit/>
          </a:bodyPr>
          <a:lstStyle/>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spid:Input</a:t>
            </a:r>
            <a:r>
              <a:rPr lang="fr-FR" sz="2800" noProof="1" smtClean="0">
                <a:solidFill>
                  <a:srgbClr val="0000FF"/>
                </a:solidFill>
                <a:latin typeface="Consolas" panose="020B0609020204030204" pitchFamily="49" charset="0"/>
              </a:rPr>
              <a:t> </a:t>
            </a:r>
            <a:r>
              <a:rPr lang="fr-FR" sz="2800" noProof="1" smtClean="0">
                <a:solidFill>
                  <a:srgbClr val="FF0000"/>
                </a:solidFill>
                <a:latin typeface="Consolas" panose="020B0609020204030204" pitchFamily="49" charset="0"/>
              </a:rPr>
              <a:t>Ref</a:t>
            </a:r>
            <a:r>
              <a:rPr lang="fr-FR" sz="2800" noProof="1" smtClean="0">
                <a:solidFill>
                  <a:srgbClr val="0000FF"/>
                </a:solidFill>
                <a:latin typeface="Consolas" panose="020B0609020204030204" pitchFamily="49" charset="0"/>
              </a:rPr>
              <a:t>=</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Data/Mail</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00"/>
                </a:solidFill>
                <a:latin typeface="Consolas" panose="020B0609020204030204" pitchFamily="49" charset="0"/>
              </a:rPr>
              <a:t>  Adresse e-mail</a:t>
            </a:r>
          </a:p>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spid:Input</a:t>
            </a:r>
            <a:r>
              <a:rPr lang="fr-FR" sz="2800" noProof="1" smtClean="0">
                <a:solidFill>
                  <a:srgbClr val="0000FF"/>
                </a:solidFill>
                <a:latin typeface="Consolas" panose="020B0609020204030204" pitchFamily="49" charset="0"/>
              </a:rPr>
              <a:t>&gt;</a:t>
            </a:r>
            <a:endParaRPr lang="fr-FR" sz="2800" noProof="1"/>
          </a:p>
        </p:txBody>
      </p:sp>
      <p:sp>
        <p:nvSpPr>
          <p:cNvPr id="8" name="ZoneTexte 7"/>
          <p:cNvSpPr txBox="1"/>
          <p:nvPr/>
        </p:nvSpPr>
        <p:spPr>
          <a:xfrm>
            <a:off x="8329650" y="7138976"/>
            <a:ext cx="2379177" cy="584775"/>
          </a:xfrm>
          <a:prstGeom prst="rect">
            <a:avLst/>
          </a:prstGeom>
          <a:noFill/>
        </p:spPr>
        <p:txBody>
          <a:bodyPr wrap="none" rtlCol="0">
            <a:spAutoFit/>
          </a:bodyPr>
          <a:lstStyle/>
          <a:p>
            <a:r>
              <a:rPr lang="fr-FR" sz="3200" b="1" dirty="0" smtClean="0">
                <a:solidFill>
                  <a:srgbClr val="0C4392"/>
                </a:solidFill>
                <a:latin typeface="Segoe UI" panose="020B0502040204020203" pitchFamily="34" charset="0"/>
                <a:cs typeface="Segoe UI" panose="020B0502040204020203" pitchFamily="34" charset="0"/>
              </a:rPr>
              <a:t>Identique à</a:t>
            </a:r>
            <a:endParaRPr lang="fr-FR" sz="3200" b="1" dirty="0">
              <a:solidFill>
                <a:srgbClr val="0C439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140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animBg="1"/>
      <p:bldP spid="28" grpId="0" animBg="1"/>
      <p:bldP spid="1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Eléments de saisie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38</a:t>
            </a:fld>
            <a:endParaRPr lang="fr-FR" dirty="0"/>
          </a:p>
        </p:txBody>
      </p:sp>
      <p:sp>
        <p:nvSpPr>
          <p:cNvPr id="4" name="Espace réservé du texte 3"/>
          <p:cNvSpPr>
            <a:spLocks noGrp="1"/>
          </p:cNvSpPr>
          <p:nvPr>
            <p:ph type="body" sz="quarter" idx="13"/>
          </p:nvPr>
        </p:nvSpPr>
        <p:spPr/>
        <p:txBody>
          <a:bodyPr/>
          <a:lstStyle/>
          <a:p>
            <a:r>
              <a:rPr lang="fr-FR" dirty="0" smtClean="0"/>
              <a:t>Conteneur </a:t>
            </a:r>
            <a:r>
              <a:rPr lang="fr-FR" dirty="0"/>
              <a:t>« </a:t>
            </a:r>
            <a:r>
              <a:rPr lang="fr-FR" dirty="0" err="1" smtClean="0"/>
              <a:t>spid:FormItemDouble</a:t>
            </a:r>
            <a:r>
              <a:rPr lang="fr-FR" dirty="0"/>
              <a:t> »</a:t>
            </a:r>
          </a:p>
          <a:p>
            <a:pPr lvl="1"/>
            <a:r>
              <a:rPr lang="fr-FR" dirty="0" smtClean="0"/>
              <a:t>Libellé global possible</a:t>
            </a:r>
          </a:p>
          <a:p>
            <a:pPr lvl="1"/>
            <a:r>
              <a:rPr lang="fr-FR" dirty="0"/>
              <a:t>Contient deux composants de </a:t>
            </a:r>
            <a:r>
              <a:rPr lang="fr-FR" dirty="0" smtClean="0"/>
              <a:t>saisie</a:t>
            </a:r>
          </a:p>
          <a:p>
            <a:pPr lvl="1"/>
            <a:r>
              <a:rPr lang="fr-FR" dirty="0" smtClean="0"/>
              <a:t>Libellé possible pour chaque composant</a:t>
            </a:r>
          </a:p>
          <a:p>
            <a:pPr lvl="1"/>
            <a:endParaRPr lang="fr-FR" dirty="0"/>
          </a:p>
        </p:txBody>
      </p:sp>
      <p:sp>
        <p:nvSpPr>
          <p:cNvPr id="6" name="Espace réservé du texte 5"/>
          <p:cNvSpPr>
            <a:spLocks noGrp="1"/>
          </p:cNvSpPr>
          <p:nvPr>
            <p:ph type="body" sz="quarter" idx="14"/>
          </p:nvPr>
        </p:nvSpPr>
        <p:spPr/>
        <p:txBody>
          <a:bodyPr/>
          <a:lstStyle/>
          <a:p>
            <a:r>
              <a:rPr lang="fr-FR" dirty="0"/>
              <a:t>E</a:t>
            </a:r>
            <a:r>
              <a:rPr lang="fr-FR" dirty="0" smtClean="0"/>
              <a:t>lément conteneur avec deux composants de saisie</a:t>
            </a:r>
            <a:endParaRPr lang="fr-FR" dirty="0"/>
          </a:p>
        </p:txBody>
      </p:sp>
      <p:pic>
        <p:nvPicPr>
          <p:cNvPr id="11" name="Image 10"/>
          <p:cNvPicPr>
            <a:picLocks noChangeAspect="1"/>
          </p:cNvPicPr>
          <p:nvPr/>
        </p:nvPicPr>
        <p:blipFill>
          <a:blip r:embed="rId3"/>
          <a:stretch>
            <a:fillRect/>
          </a:stretch>
        </p:blipFill>
        <p:spPr>
          <a:xfrm>
            <a:off x="12895597" y="3648868"/>
            <a:ext cx="9599488" cy="2410352"/>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2895596" y="3648869"/>
            <a:ext cx="9599489" cy="550120"/>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12969240" y="4290429"/>
            <a:ext cx="4625339" cy="38862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2895597" y="4267569"/>
            <a:ext cx="4778585" cy="1791652"/>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7793122" y="4290430"/>
            <a:ext cx="4625339" cy="38862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7716500" y="4275188"/>
            <a:ext cx="4778585" cy="1784031"/>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2905445" y="5858542"/>
            <a:ext cx="15136177" cy="6555641"/>
          </a:xfrm>
          <a:prstGeom prst="rect">
            <a:avLst/>
          </a:prstGeom>
        </p:spPr>
        <p:txBody>
          <a:bodyPr wrap="square">
            <a:spAutoFit/>
          </a:bodyPr>
          <a:lstStyle/>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spid:FormItemDouble</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spid:FormItemDouble.Label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00"/>
                </a:solidFill>
                <a:latin typeface="Consolas" panose="020B0609020204030204" pitchFamily="49" charset="0"/>
              </a:rPr>
              <a:t>    Bénéficiaire</a:t>
            </a: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spid:FormItemDouble.Label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spid:InputText</a:t>
            </a:r>
            <a:r>
              <a:rPr lang="fr-FR" sz="2800" noProof="1" smtClean="0">
                <a:solidFill>
                  <a:srgbClr val="0000FF"/>
                </a:solidFill>
                <a:latin typeface="Consolas" panose="020B0609020204030204" pitchFamily="49" charset="0"/>
              </a:rPr>
              <a:t> </a:t>
            </a:r>
            <a:r>
              <a:rPr lang="fr-FR" sz="2800" noProof="1" smtClean="0">
                <a:solidFill>
                  <a:srgbClr val="FF0000"/>
                </a:solidFill>
                <a:latin typeface="Consolas" panose="020B0609020204030204" pitchFamily="49" charset="0"/>
              </a:rPr>
              <a:t>Ref</a:t>
            </a:r>
            <a:r>
              <a:rPr lang="fr-FR" sz="2800" noProof="1" smtClean="0">
                <a:solidFill>
                  <a:srgbClr val="0000FF"/>
                </a:solidFill>
                <a:latin typeface="Consolas" panose="020B0609020204030204" pitchFamily="49" charset="0"/>
              </a:rPr>
              <a:t>=</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Data/Name</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 &gt;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spid:FormItemDouble.InputLabel</a:t>
            </a:r>
            <a:r>
              <a:rPr lang="fr-FR" sz="2800" noProof="1" smtClean="0">
                <a:solidFill>
                  <a:srgbClr val="0000FF"/>
                </a:solidFill>
                <a:latin typeface="Consolas" panose="020B0609020204030204" pitchFamily="49" charset="0"/>
              </a:rPr>
              <a:t>&gt;</a:t>
            </a:r>
          </a:p>
          <a:p>
            <a:r>
              <a:rPr lang="fr-FR" sz="2800" noProof="1" smtClean="0">
                <a:solidFill>
                  <a:srgbClr val="0000FF"/>
                </a:solidFill>
                <a:latin typeface="Consolas" panose="020B0609020204030204" pitchFamily="49" charset="0"/>
              </a:rPr>
              <a:t>      </a:t>
            </a:r>
            <a:r>
              <a:rPr lang="fr-FR" sz="2800" noProof="1" smtClean="0">
                <a:solidFill>
                  <a:srgbClr val="000000"/>
                </a:solidFill>
                <a:latin typeface="Consolas" panose="020B0609020204030204" pitchFamily="49" charset="0"/>
              </a:rPr>
              <a:t>Nom</a:t>
            </a:r>
          </a:p>
          <a:p>
            <a:r>
              <a:rPr lang="fr-FR" sz="2800" noProof="1" smtClean="0">
                <a:solidFill>
                  <a:srgbClr val="000000"/>
                </a:solidFill>
                <a:latin typeface="Consolas" panose="020B0609020204030204" pitchFamily="49" charset="0"/>
              </a:rPr>
              <a:t>    </a:t>
            </a:r>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spid:FormItemDouble.InputLabel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spid:InputText</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spid:InputText</a:t>
            </a:r>
            <a:r>
              <a:rPr lang="fr-FR" sz="2800" noProof="1" smtClean="0">
                <a:solidFill>
                  <a:srgbClr val="0000FF"/>
                </a:solidFill>
                <a:latin typeface="Consolas" panose="020B0609020204030204" pitchFamily="49" charset="0"/>
              </a:rPr>
              <a:t> </a:t>
            </a:r>
            <a:r>
              <a:rPr lang="fr-FR" sz="2800" noProof="1" smtClean="0">
                <a:solidFill>
                  <a:srgbClr val="FF0000"/>
                </a:solidFill>
                <a:latin typeface="Consolas" panose="020B0609020204030204" pitchFamily="49" charset="0"/>
              </a:rPr>
              <a:t>Ref</a:t>
            </a:r>
            <a:r>
              <a:rPr lang="fr-FR" sz="2800" noProof="1" smtClean="0">
                <a:solidFill>
                  <a:srgbClr val="0000FF"/>
                </a:solidFill>
                <a:latin typeface="Consolas" panose="020B0609020204030204" pitchFamily="49" charset="0"/>
              </a:rPr>
              <a:t>=</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Data/FirstName</a:t>
            </a:r>
            <a:r>
              <a:rPr lang="fr-FR" sz="2800" noProof="1" smtClean="0">
                <a:solidFill>
                  <a:srgbClr val="000000"/>
                </a:solidFill>
                <a:latin typeface="Consolas" panose="020B0609020204030204" pitchFamily="49" charset="0"/>
              </a:rPr>
              <a:t>"</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spid:FormItemDouble.InputLabel</a:t>
            </a:r>
            <a:r>
              <a:rPr lang="fr-FR" sz="2800" noProof="1" smtClean="0">
                <a:solidFill>
                  <a:srgbClr val="0000FF"/>
                </a:solidFill>
                <a:latin typeface="Consolas" panose="020B0609020204030204" pitchFamily="49" charset="0"/>
              </a:rPr>
              <a:t>&gt;</a:t>
            </a:r>
          </a:p>
          <a:p>
            <a:r>
              <a:rPr lang="fr-FR" sz="2800" noProof="1" smtClean="0">
                <a:solidFill>
                  <a:srgbClr val="0000FF"/>
                </a:solidFill>
                <a:latin typeface="Consolas" panose="020B0609020204030204" pitchFamily="49" charset="0"/>
              </a:rPr>
              <a:t>      </a:t>
            </a:r>
            <a:r>
              <a:rPr lang="fr-FR" sz="2800" noProof="1" smtClean="0">
                <a:solidFill>
                  <a:srgbClr val="000000"/>
                </a:solidFill>
                <a:latin typeface="Consolas" panose="020B0609020204030204" pitchFamily="49" charset="0"/>
              </a:rPr>
              <a:t>Prénom</a:t>
            </a:r>
          </a:p>
          <a:p>
            <a:r>
              <a:rPr lang="fr-FR" sz="2800" noProof="1" smtClean="0">
                <a:solidFill>
                  <a:srgbClr val="000000"/>
                </a:solidFill>
                <a:latin typeface="Consolas" panose="020B0609020204030204" pitchFamily="49" charset="0"/>
              </a:rPr>
              <a:t>    </a:t>
            </a:r>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spid:FormItemDouble.InputLabel</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  &lt;/</a:t>
            </a:r>
            <a:r>
              <a:rPr lang="fr-FR" sz="2800" noProof="1" smtClean="0">
                <a:solidFill>
                  <a:srgbClr val="A31515"/>
                </a:solidFill>
                <a:latin typeface="Consolas" panose="020B0609020204030204" pitchFamily="49" charset="0"/>
              </a:rPr>
              <a:t>spid:InputText</a:t>
            </a:r>
            <a:r>
              <a:rPr lang="fr-FR" sz="2800" noProof="1" smtClean="0">
                <a:solidFill>
                  <a:srgbClr val="0000FF"/>
                </a:solidFill>
                <a:latin typeface="Consolas" panose="020B0609020204030204" pitchFamily="49" charset="0"/>
              </a:rPr>
              <a:t>&gt;</a:t>
            </a:r>
            <a:endParaRPr lang="fr-FR" sz="2800" noProof="1" smtClean="0">
              <a:solidFill>
                <a:srgbClr val="000000"/>
              </a:solidFill>
              <a:latin typeface="Consolas" panose="020B0609020204030204" pitchFamily="49" charset="0"/>
            </a:endParaRPr>
          </a:p>
          <a:p>
            <a:r>
              <a:rPr lang="fr-FR" sz="2800" noProof="1" smtClean="0">
                <a:solidFill>
                  <a:srgbClr val="0000FF"/>
                </a:solidFill>
                <a:latin typeface="Consolas" panose="020B0609020204030204" pitchFamily="49" charset="0"/>
              </a:rPr>
              <a:t>&lt;/</a:t>
            </a:r>
            <a:r>
              <a:rPr lang="fr-FR" sz="2800" noProof="1" smtClean="0">
                <a:solidFill>
                  <a:srgbClr val="A31515"/>
                </a:solidFill>
                <a:latin typeface="Consolas" panose="020B0609020204030204" pitchFamily="49" charset="0"/>
              </a:rPr>
              <a:t>spid:FormItemDouble</a:t>
            </a:r>
            <a:r>
              <a:rPr lang="fr-FR" sz="2800" noProof="1" smtClean="0">
                <a:solidFill>
                  <a:srgbClr val="0000FF"/>
                </a:solidFill>
                <a:latin typeface="Consolas" panose="020B0609020204030204" pitchFamily="49" charset="0"/>
              </a:rPr>
              <a:t>&gt;</a:t>
            </a:r>
            <a:endParaRPr lang="fr-FR" sz="2800" noProof="1"/>
          </a:p>
        </p:txBody>
      </p:sp>
      <p:sp>
        <p:nvSpPr>
          <p:cNvPr id="17" name="ZoneTexte 16"/>
          <p:cNvSpPr txBox="1"/>
          <p:nvPr/>
        </p:nvSpPr>
        <p:spPr>
          <a:xfrm>
            <a:off x="16085283" y="2790565"/>
            <a:ext cx="3262433" cy="707886"/>
          </a:xfrm>
          <a:prstGeom prst="rect">
            <a:avLst/>
          </a:prstGeom>
          <a:noFill/>
        </p:spPr>
        <p:txBody>
          <a:bodyPr wrap="none" rtlCol="0">
            <a:spAutoFit/>
          </a:bodyPr>
          <a:lstStyle/>
          <a:p>
            <a:pPr algn="r"/>
            <a:r>
              <a:rPr lang="fr-FR" sz="4000" dirty="0" smtClean="0">
                <a:solidFill>
                  <a:schemeClr val="accent6"/>
                </a:solidFill>
                <a:latin typeface="Segoe UI" panose="020B0502040204020203" pitchFamily="34" charset="0"/>
                <a:cs typeface="Segoe UI" panose="020B0502040204020203" pitchFamily="34" charset="0"/>
              </a:rPr>
              <a:t>Label </a:t>
            </a:r>
            <a:r>
              <a:rPr lang="fr-FR" sz="2800" dirty="0" smtClean="0">
                <a:solidFill>
                  <a:schemeClr val="accent6"/>
                </a:solidFill>
                <a:latin typeface="Segoe UI" panose="020B0502040204020203" pitchFamily="34" charset="0"/>
                <a:cs typeface="Segoe UI" panose="020B0502040204020203" pitchFamily="34" charset="0"/>
              </a:rPr>
              <a:t>(optionnel)</a:t>
            </a:r>
          </a:p>
        </p:txBody>
      </p:sp>
      <p:sp>
        <p:nvSpPr>
          <p:cNvPr id="18" name="ZoneTexte 17"/>
          <p:cNvSpPr txBox="1"/>
          <p:nvPr/>
        </p:nvSpPr>
        <p:spPr>
          <a:xfrm>
            <a:off x="17372950" y="7064755"/>
            <a:ext cx="4453463" cy="707886"/>
          </a:xfrm>
          <a:prstGeom prst="rect">
            <a:avLst/>
          </a:prstGeom>
          <a:noFill/>
        </p:spPr>
        <p:txBody>
          <a:bodyPr wrap="none" rtlCol="0">
            <a:spAutoFit/>
          </a:bodyPr>
          <a:lstStyle/>
          <a:p>
            <a:pPr algn="r"/>
            <a:r>
              <a:rPr lang="fr-FR" sz="4000" dirty="0" err="1" smtClean="0">
                <a:solidFill>
                  <a:schemeClr val="accent5"/>
                </a:solidFill>
                <a:latin typeface="Segoe UI" panose="020B0502040204020203" pitchFamily="34" charset="0"/>
                <a:cs typeface="Segoe UI" panose="020B0502040204020203" pitchFamily="34" charset="0"/>
              </a:rPr>
              <a:t>InputLabel</a:t>
            </a:r>
            <a:r>
              <a:rPr lang="fr-FR" sz="4000" dirty="0" smtClean="0">
                <a:solidFill>
                  <a:schemeClr val="accent5"/>
                </a:solidFill>
                <a:latin typeface="Segoe UI" panose="020B0502040204020203" pitchFamily="34" charset="0"/>
                <a:cs typeface="Segoe UI" panose="020B0502040204020203" pitchFamily="34" charset="0"/>
              </a:rPr>
              <a:t> </a:t>
            </a:r>
            <a:r>
              <a:rPr lang="fr-FR" sz="2800" dirty="0" smtClean="0">
                <a:solidFill>
                  <a:schemeClr val="accent5"/>
                </a:solidFill>
                <a:latin typeface="Segoe UI" panose="020B0502040204020203" pitchFamily="34" charset="0"/>
                <a:cs typeface="Segoe UI" panose="020B0502040204020203" pitchFamily="34" charset="0"/>
              </a:rPr>
              <a:t>(optionnel)</a:t>
            </a:r>
          </a:p>
        </p:txBody>
      </p:sp>
      <p:sp>
        <p:nvSpPr>
          <p:cNvPr id="19" name="ZoneTexte 18"/>
          <p:cNvSpPr txBox="1"/>
          <p:nvPr/>
        </p:nvSpPr>
        <p:spPr>
          <a:xfrm>
            <a:off x="15779558" y="6408663"/>
            <a:ext cx="4027128" cy="707886"/>
          </a:xfrm>
          <a:prstGeom prst="rect">
            <a:avLst/>
          </a:prstGeom>
          <a:noFill/>
        </p:spPr>
        <p:txBody>
          <a:bodyPr wrap="none" rtlCol="0">
            <a:spAutoFit/>
          </a:bodyPr>
          <a:lstStyle/>
          <a:p>
            <a:pPr algn="r"/>
            <a:r>
              <a:rPr lang="fr-FR" sz="4000" dirty="0" smtClean="0">
                <a:solidFill>
                  <a:schemeClr val="accent2"/>
                </a:solidFill>
                <a:latin typeface="Segoe UI" panose="020B0502040204020203" pitchFamily="34" charset="0"/>
                <a:cs typeface="Segoe UI" panose="020B0502040204020203" pitchFamily="34" charset="0"/>
              </a:rPr>
              <a:t>&lt;</a:t>
            </a:r>
            <a:r>
              <a:rPr lang="fr-FR" sz="4000" dirty="0" err="1" smtClean="0">
                <a:solidFill>
                  <a:schemeClr val="accent2"/>
                </a:solidFill>
                <a:latin typeface="Segoe UI" panose="020B0502040204020203" pitchFamily="34" charset="0"/>
                <a:cs typeface="Segoe UI" panose="020B0502040204020203" pitchFamily="34" charset="0"/>
              </a:rPr>
              <a:t>spid:InputText</a:t>
            </a:r>
            <a:r>
              <a:rPr lang="fr-FR" sz="4000" dirty="0" smtClean="0">
                <a:solidFill>
                  <a:schemeClr val="accent2"/>
                </a:solidFill>
                <a:latin typeface="Segoe UI" panose="020B0502040204020203" pitchFamily="34" charset="0"/>
                <a:cs typeface="Segoe UI" panose="020B0502040204020203" pitchFamily="34" charset="0"/>
              </a:rPr>
              <a:t>&gt;</a:t>
            </a:r>
            <a:endParaRPr lang="fr-FR" sz="2800" dirty="0" smtClean="0">
              <a:solidFill>
                <a:schemeClr val="accent2"/>
              </a:solidFill>
              <a:latin typeface="Segoe UI" panose="020B0502040204020203" pitchFamily="34" charset="0"/>
              <a:cs typeface="Segoe UI" panose="020B0502040204020203" pitchFamily="34" charset="0"/>
            </a:endParaRPr>
          </a:p>
        </p:txBody>
      </p:sp>
      <p:sp>
        <p:nvSpPr>
          <p:cNvPr id="20" name="Rectangle 19"/>
          <p:cNvSpPr/>
          <p:nvPr/>
        </p:nvSpPr>
        <p:spPr>
          <a:xfrm>
            <a:off x="3771900" y="8054708"/>
            <a:ext cx="6537960" cy="127217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3787140" y="10173068"/>
            <a:ext cx="6537960" cy="1272171"/>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3355357" y="7658340"/>
            <a:ext cx="7480283" cy="212573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3355357" y="9784079"/>
            <a:ext cx="7480283" cy="212573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3355357" y="6384596"/>
            <a:ext cx="7480283" cy="1204924"/>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399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2" grpId="0" animBg="1"/>
      <p:bldP spid="16" grpId="0" animBg="1"/>
      <p:bldP spid="13" grpId="0" animBg="1"/>
      <p:bldP spid="17" grpId="0"/>
      <p:bldP spid="18" grpId="0"/>
      <p:bldP spid="19" grpId="0"/>
      <p:bldP spid="20" grpId="0" animBg="1"/>
      <p:bldP spid="21" grpId="0" animBg="1"/>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Rafraichissement partiel</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39</a:t>
            </a:fld>
            <a:endParaRPr lang="fr-FR" dirty="0"/>
          </a:p>
        </p:txBody>
      </p:sp>
      <p:sp>
        <p:nvSpPr>
          <p:cNvPr id="4" name="Espace réservé du texte 3"/>
          <p:cNvSpPr>
            <a:spLocks noGrp="1"/>
          </p:cNvSpPr>
          <p:nvPr>
            <p:ph type="body" sz="quarter" idx="13"/>
          </p:nvPr>
        </p:nvSpPr>
        <p:spPr>
          <a:xfrm>
            <a:off x="1643064" y="2961748"/>
            <a:ext cx="9834234" cy="9622365"/>
          </a:xfrm>
        </p:spPr>
        <p:txBody>
          <a:bodyPr/>
          <a:lstStyle/>
          <a:p>
            <a:r>
              <a:rPr lang="fr-FR" dirty="0" smtClean="0"/>
              <a:t>&lt;</a:t>
            </a:r>
            <a:r>
              <a:rPr lang="fr-FR" dirty="0" err="1" smtClean="0"/>
              <a:t>spid:DataNodeListener</a:t>
            </a:r>
            <a:r>
              <a:rPr lang="fr-FR" dirty="0" smtClean="0"/>
              <a:t>&gt;</a:t>
            </a:r>
          </a:p>
          <a:p>
            <a:pPr lvl="1"/>
            <a:r>
              <a:rPr lang="fr-FR" dirty="0" smtClean="0"/>
              <a:t>Pas d’</a:t>
            </a:r>
            <a:r>
              <a:rPr lang="fr-FR" dirty="0" err="1" smtClean="0"/>
              <a:t>UpdatePanel</a:t>
            </a:r>
            <a:r>
              <a:rPr lang="fr-FR" dirty="0" smtClean="0"/>
              <a:t>, toute la page est « actualisée »</a:t>
            </a:r>
          </a:p>
          <a:p>
            <a:pPr lvl="1"/>
            <a:r>
              <a:rPr lang="fr-FR" dirty="0" smtClean="0"/>
              <a:t>Même méthode d’action pour tous les cas</a:t>
            </a:r>
          </a:p>
          <a:p>
            <a:pPr marL="0" lvl="1" indent="0">
              <a:buNone/>
            </a:pPr>
            <a:endParaRPr lang="fr-FR" dirty="0" smtClean="0"/>
          </a:p>
          <a:p>
            <a:pPr lvl="1"/>
            <a:endParaRPr lang="fr-FR" dirty="0" smtClean="0"/>
          </a:p>
          <a:p>
            <a:r>
              <a:rPr lang="fr-FR" dirty="0" smtClean="0"/>
              <a:t>Conditionner ou répéter un élément</a:t>
            </a:r>
            <a:endParaRPr lang="fr-FR" dirty="0"/>
          </a:p>
          <a:p>
            <a:pPr lvl="1"/>
            <a:r>
              <a:rPr lang="fr-FR" b="1" dirty="0" smtClean="0"/>
              <a:t>d:If et d:Foreach ne sont pas pris en compte !</a:t>
            </a:r>
          </a:p>
          <a:p>
            <a:pPr lvl="1"/>
            <a:r>
              <a:rPr lang="fr-FR" dirty="0" smtClean="0"/>
              <a:t>Utiliser la propriété </a:t>
            </a:r>
            <a:r>
              <a:rPr lang="fr-FR" dirty="0" err="1" smtClean="0"/>
              <a:t>IsVisible</a:t>
            </a:r>
            <a:r>
              <a:rPr lang="fr-FR" dirty="0" smtClean="0"/>
              <a:t> </a:t>
            </a:r>
          </a:p>
          <a:p>
            <a:pPr lvl="1"/>
            <a:r>
              <a:rPr lang="fr-FR" dirty="0" smtClean="0"/>
              <a:t>Structure de page identique à chaque appel</a:t>
            </a:r>
          </a:p>
          <a:p>
            <a:pPr lvl="1"/>
            <a:r>
              <a:rPr lang="fr-FR" dirty="0" smtClean="0"/>
              <a:t>Pour les répétitions, prévoir un nombre fixe d’éléments à rendre visible</a:t>
            </a:r>
          </a:p>
          <a:p>
            <a:pPr lvl="1"/>
            <a:endParaRPr lang="fr-FR" dirty="0" smtClean="0"/>
          </a:p>
          <a:p>
            <a:pPr lvl="1"/>
            <a:endParaRPr lang="fr-FR" dirty="0" smtClean="0"/>
          </a:p>
          <a:p>
            <a:r>
              <a:rPr lang="fr-FR" dirty="0" smtClean="0"/>
              <a:t>Modifier des libellés</a:t>
            </a:r>
            <a:endParaRPr lang="fr-FR" dirty="0"/>
          </a:p>
          <a:p>
            <a:pPr lvl="1"/>
            <a:r>
              <a:rPr lang="fr-FR" dirty="0" smtClean="0"/>
              <a:t>Seules certaines propriétés sont prisent en compte</a:t>
            </a:r>
          </a:p>
          <a:p>
            <a:pPr lvl="1"/>
            <a:r>
              <a:rPr lang="fr-FR" dirty="0" smtClean="0"/>
              <a:t>Signaler les éléments concernés à l’aide de </a:t>
            </a:r>
            <a:r>
              <a:rPr lang="fr-FR" dirty="0" err="1" smtClean="0"/>
              <a:t>IsUpdatable</a:t>
            </a:r>
            <a:endParaRPr lang="fr-FR" dirty="0" smtClean="0"/>
          </a:p>
          <a:p>
            <a:pPr lvl="1"/>
            <a:endParaRPr lang="fr-FR" dirty="0"/>
          </a:p>
        </p:txBody>
      </p:sp>
      <p:sp>
        <p:nvSpPr>
          <p:cNvPr id="6" name="Espace réservé du texte 5"/>
          <p:cNvSpPr>
            <a:spLocks noGrp="1"/>
          </p:cNvSpPr>
          <p:nvPr>
            <p:ph type="body" sz="quarter" idx="14"/>
          </p:nvPr>
        </p:nvSpPr>
        <p:spPr/>
        <p:txBody>
          <a:bodyPr/>
          <a:lstStyle/>
          <a:p>
            <a:r>
              <a:rPr lang="fr-FR" dirty="0" smtClean="0"/>
              <a:t>Comment adapter un formulaire en fonction des saisies ?</a:t>
            </a:r>
            <a:endParaRPr lang="fr-FR" dirty="0"/>
          </a:p>
        </p:txBody>
      </p:sp>
      <p:sp>
        <p:nvSpPr>
          <p:cNvPr id="7" name="Rectangle 6"/>
          <p:cNvSpPr/>
          <p:nvPr/>
        </p:nvSpPr>
        <p:spPr>
          <a:xfrm>
            <a:off x="11935330" y="2893487"/>
            <a:ext cx="11976230" cy="4832092"/>
          </a:xfrm>
          <a:prstGeom prst="rect">
            <a:avLst/>
          </a:prstGeom>
        </p:spPr>
        <p:txBody>
          <a:bodyPr wrap="square">
            <a:spAutoFit/>
          </a:bodyPr>
          <a:lstStyle/>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spid:Input</a:t>
            </a:r>
            <a:r>
              <a:rPr lang="fr-FR" sz="2800" dirty="0">
                <a:solidFill>
                  <a:srgbClr val="0000FF"/>
                </a:solidFill>
                <a:latin typeface="Consolas" panose="020B0609020204030204" pitchFamily="49" charset="0"/>
              </a:rPr>
              <a:t> </a:t>
            </a:r>
            <a:r>
              <a:rPr lang="fr-FR" sz="2800" dirty="0" err="1">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Data/</a:t>
            </a:r>
            <a:r>
              <a:rPr lang="fr-FR" sz="2800" dirty="0" err="1">
                <a:solidFill>
                  <a:srgbClr val="0000FF"/>
                </a:solidFill>
                <a:latin typeface="Consolas" panose="020B0609020204030204" pitchFamily="49" charset="0"/>
              </a:rPr>
              <a:t>Title</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&gt;</a:t>
            </a:r>
            <a:endParaRPr lang="fr-FR" sz="2800" dirty="0">
              <a:solidFill>
                <a:srgbClr val="000000"/>
              </a:solidFill>
              <a:latin typeface="Consolas" panose="020B0609020204030204" pitchFamily="49" charset="0"/>
            </a:endParaRPr>
          </a:p>
          <a:p>
            <a:r>
              <a:rPr lang="fr-FR" sz="2800" dirty="0" smtClean="0">
                <a:solidFill>
                  <a:srgbClr val="000000"/>
                </a:solidFill>
                <a:latin typeface="Consolas" panose="020B0609020204030204" pitchFamily="49" charset="0"/>
              </a:rPr>
              <a:t>  Titre </a:t>
            </a:r>
            <a:r>
              <a:rPr lang="fr-FR" sz="2800" dirty="0">
                <a:solidFill>
                  <a:srgbClr val="000000"/>
                </a:solidFill>
                <a:latin typeface="Consolas" panose="020B0609020204030204" pitchFamily="49" charset="0"/>
              </a:rPr>
              <a:t>ou qualité</a:t>
            </a: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spid:Input</a:t>
            </a:r>
            <a:r>
              <a:rPr lang="fr-FR" sz="2800" dirty="0" smtClean="0">
                <a:solidFill>
                  <a:srgbClr val="0000FF"/>
                </a:solidFill>
                <a:latin typeface="Consolas" panose="020B0609020204030204" pitchFamily="49" charset="0"/>
              </a:rPr>
              <a:t>&gt;</a:t>
            </a:r>
          </a:p>
          <a:p>
            <a:endParaRPr lang="fr-FR" sz="2800" dirty="0">
              <a:solidFill>
                <a:srgbClr val="000000"/>
              </a:solidFill>
              <a:latin typeface="Consolas" panose="020B0609020204030204" pitchFamily="49" charset="0"/>
            </a:endParaRP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spid:DataNodeListener</a:t>
            </a:r>
            <a:r>
              <a:rPr lang="fr-FR" sz="2800" dirty="0">
                <a:solidFill>
                  <a:srgbClr val="0000FF"/>
                </a:solidFill>
                <a:latin typeface="Consolas" panose="020B0609020204030204" pitchFamily="49" charset="0"/>
              </a:rPr>
              <a:t> </a:t>
            </a:r>
            <a:r>
              <a:rPr lang="fr-FR" sz="2800" dirty="0" err="1" smtClean="0">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Data/</a:t>
            </a:r>
            <a:r>
              <a:rPr lang="fr-FR" sz="2800" dirty="0" err="1">
                <a:solidFill>
                  <a:srgbClr val="0000FF"/>
                </a:solidFill>
                <a:latin typeface="Consolas" panose="020B0609020204030204" pitchFamily="49" charset="0"/>
              </a:rPr>
              <a:t>Title</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 </a:t>
            </a:r>
            <a:endParaRPr lang="fr-FR" sz="2800" dirty="0" smtClean="0">
              <a:solidFill>
                <a:srgbClr val="0000FF"/>
              </a:solidFill>
              <a:latin typeface="Consolas" panose="020B0609020204030204" pitchFamily="49" charset="0"/>
            </a:endParaRPr>
          </a:p>
          <a:p>
            <a:r>
              <a:rPr lang="fr-FR" sz="2800" dirty="0">
                <a:solidFill>
                  <a:srgbClr val="0000FF"/>
                </a:solidFill>
                <a:latin typeface="Consolas" panose="020B0609020204030204" pitchFamily="49" charset="0"/>
              </a:rPr>
              <a:t> </a:t>
            </a:r>
            <a:r>
              <a:rPr lang="fr-FR" sz="2800" dirty="0" smtClean="0">
                <a:solidFill>
                  <a:srgbClr val="0000FF"/>
                </a:solidFill>
                <a:latin typeface="Consolas" panose="020B0609020204030204" pitchFamily="49" charset="0"/>
              </a:rPr>
              <a:t>                      </a:t>
            </a:r>
            <a:r>
              <a:rPr lang="fr-FR" sz="2800" dirty="0" smtClean="0">
                <a:solidFill>
                  <a:srgbClr val="FF0000"/>
                </a:solidFill>
                <a:latin typeface="Consolas" panose="020B0609020204030204" pitchFamily="49" charset="0"/>
              </a:rPr>
              <a:t>Command</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FF"/>
                </a:solidFill>
                <a:latin typeface="Consolas" panose="020B0609020204030204" pitchFamily="49" charset="0"/>
              </a:rPr>
              <a:t>DoRefresh</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 </a:t>
            </a:r>
            <a:r>
              <a:rPr lang="fr-FR" sz="2800" dirty="0" smtClean="0">
                <a:solidFill>
                  <a:srgbClr val="0000FF"/>
                </a:solidFill>
                <a:latin typeface="Consolas" panose="020B0609020204030204" pitchFamily="49" charset="0"/>
              </a:rPr>
              <a:t>/&gt;</a:t>
            </a:r>
          </a:p>
          <a:p>
            <a:endParaRPr lang="fr-FR" sz="2800" dirty="0">
              <a:solidFill>
                <a:srgbClr val="000000"/>
              </a:solidFill>
              <a:latin typeface="Consolas" panose="020B0609020204030204" pitchFamily="49" charset="0"/>
            </a:endParaRP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spid:Input</a:t>
            </a:r>
            <a:r>
              <a:rPr lang="fr-FR" sz="2800" dirty="0">
                <a:solidFill>
                  <a:srgbClr val="0000FF"/>
                </a:solidFill>
                <a:latin typeface="Consolas" panose="020B0609020204030204" pitchFamily="49" charset="0"/>
              </a:rPr>
              <a:t> </a:t>
            </a:r>
            <a:r>
              <a:rPr lang="fr-FR" sz="2800" dirty="0" err="1" smtClean="0">
                <a:solidFill>
                  <a:srgbClr val="FF0000"/>
                </a:solidFill>
                <a:latin typeface="Consolas" panose="020B0609020204030204" pitchFamily="49" charset="0"/>
              </a:rPr>
              <a:t>Ref</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smtClean="0">
                <a:solidFill>
                  <a:srgbClr val="0000FF"/>
                </a:solidFill>
                <a:latin typeface="Consolas" panose="020B0609020204030204" pitchFamily="49" charset="0"/>
              </a:rPr>
              <a:t>Data/Name</a:t>
            </a:r>
            <a:r>
              <a:rPr lang="fr-FR" sz="2800" dirty="0" smtClean="0">
                <a:solidFill>
                  <a:srgbClr val="000000"/>
                </a:solidFill>
                <a:latin typeface="Consolas" panose="020B0609020204030204" pitchFamily="49" charset="0"/>
              </a:rPr>
              <a:t>"  </a:t>
            </a:r>
            <a:endParaRPr lang="fr-FR" sz="2800" dirty="0" smtClean="0">
              <a:solidFill>
                <a:srgbClr val="0000FF"/>
              </a:solidFill>
              <a:latin typeface="Consolas" panose="020B0609020204030204" pitchFamily="49" charset="0"/>
            </a:endParaRPr>
          </a:p>
          <a:p>
            <a:r>
              <a:rPr lang="fr-FR" sz="2800" dirty="0">
                <a:solidFill>
                  <a:srgbClr val="0000FF"/>
                </a:solidFill>
                <a:latin typeface="Consolas" panose="020B0609020204030204" pitchFamily="49" charset="0"/>
              </a:rPr>
              <a:t> </a:t>
            </a:r>
            <a:r>
              <a:rPr lang="fr-FR" sz="2800" dirty="0" smtClean="0">
                <a:solidFill>
                  <a:srgbClr val="0000FF"/>
                </a:solidFill>
                <a:latin typeface="Consolas" panose="020B0609020204030204" pitchFamily="49" charset="0"/>
              </a:rPr>
              <a:t>           </a:t>
            </a:r>
            <a:r>
              <a:rPr lang="fr-FR" sz="2800" dirty="0" err="1" smtClean="0">
                <a:solidFill>
                  <a:srgbClr val="FF0000"/>
                </a:solidFill>
                <a:latin typeface="Consolas" panose="020B0609020204030204" pitchFamily="49" charset="0"/>
              </a:rPr>
              <a:t>IsVisible</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a:solidFill>
                  <a:srgbClr val="0000FF"/>
                </a:solidFill>
                <a:latin typeface="Consolas" panose="020B0609020204030204" pitchFamily="49" charset="0"/>
              </a:rPr>
              <a:t>{</a:t>
            </a:r>
            <a:r>
              <a:rPr lang="fr-FR" sz="2800" dirty="0" err="1">
                <a:solidFill>
                  <a:srgbClr val="0000FF"/>
                </a:solidFill>
                <a:latin typeface="Consolas" panose="020B0609020204030204" pitchFamily="49" charset="0"/>
              </a:rPr>
              <a:t>DataBinding</a:t>
            </a:r>
            <a:r>
              <a:rPr lang="fr-FR" sz="2800" dirty="0">
                <a:solidFill>
                  <a:srgbClr val="0000FF"/>
                </a:solidFill>
                <a:latin typeface="Consolas" panose="020B0609020204030204" pitchFamily="49" charset="0"/>
              </a:rPr>
              <a:t> Data/</a:t>
            </a:r>
            <a:r>
              <a:rPr lang="fr-FR" sz="2800" dirty="0" err="1">
                <a:solidFill>
                  <a:srgbClr val="0000FF"/>
                </a:solidFill>
                <a:latin typeface="Consolas" panose="020B0609020204030204" pitchFamily="49" charset="0"/>
              </a:rPr>
              <a:t>Title</a:t>
            </a:r>
            <a:r>
              <a:rPr lang="fr-FR" sz="2800" dirty="0">
                <a:solidFill>
                  <a:srgbClr val="0000FF"/>
                </a:solidFill>
                <a:latin typeface="Consolas" panose="020B0609020204030204" pitchFamily="49" charset="0"/>
              </a:rPr>
              <a:t> !\= 'SOC</a:t>
            </a:r>
            <a:r>
              <a:rPr lang="fr-FR" sz="2800" dirty="0" smtClean="0">
                <a:solidFill>
                  <a:srgbClr val="0000FF"/>
                </a:solidFill>
                <a:latin typeface="Consolas" panose="020B0609020204030204" pitchFamily="49" charset="0"/>
              </a:rPr>
              <a:t>'}</a:t>
            </a:r>
            <a:r>
              <a:rPr lang="fr-FR" sz="2800" dirty="0" smtClean="0">
                <a:solidFill>
                  <a:srgbClr val="000000"/>
                </a:solidFill>
                <a:latin typeface="Consolas" panose="020B0609020204030204" pitchFamily="49" charset="0"/>
              </a:rPr>
              <a:t>"</a:t>
            </a:r>
            <a:r>
              <a:rPr lang="fr-FR" sz="2800" dirty="0" smtClean="0">
                <a:solidFill>
                  <a:srgbClr val="0000FF"/>
                </a:solidFill>
                <a:latin typeface="Consolas" panose="020B0609020204030204" pitchFamily="49" charset="0"/>
              </a:rPr>
              <a:t>&gt;</a:t>
            </a:r>
          </a:p>
          <a:p>
            <a:r>
              <a:rPr lang="fr-FR" sz="2800" dirty="0" smtClean="0">
                <a:solidFill>
                  <a:srgbClr val="000000"/>
                </a:solidFill>
                <a:latin typeface="Consolas" panose="020B0609020204030204" pitchFamily="49" charset="0"/>
              </a:rPr>
              <a:t>  Nom</a:t>
            </a:r>
            <a:endParaRPr lang="fr-FR" sz="2800" dirty="0">
              <a:solidFill>
                <a:srgbClr val="000000"/>
              </a:solidFill>
              <a:latin typeface="Consolas" panose="020B0609020204030204" pitchFamily="49" charset="0"/>
            </a:endParaRPr>
          </a:p>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spid:Input</a:t>
            </a:r>
            <a:r>
              <a:rPr lang="fr-FR" sz="2800" dirty="0">
                <a:solidFill>
                  <a:srgbClr val="0000FF"/>
                </a:solidFill>
                <a:latin typeface="Consolas" panose="020B0609020204030204" pitchFamily="49" charset="0"/>
              </a:rPr>
              <a:t>&gt;</a:t>
            </a:r>
            <a:endParaRPr lang="fr-FR" sz="2800" dirty="0"/>
          </a:p>
        </p:txBody>
      </p:sp>
    </p:spTree>
    <p:extLst>
      <p:ext uri="{BB962C8B-B14F-4D97-AF65-F5344CB8AC3E}">
        <p14:creationId xmlns:p14="http://schemas.microsoft.com/office/powerpoint/2010/main" val="28810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Structure générale des pages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14" name="Espace réservé du texte 13"/>
          <p:cNvSpPr>
            <a:spLocks noGrp="1"/>
          </p:cNvSpPr>
          <p:nvPr>
            <p:ph type="body" sz="quarter" idx="14"/>
          </p:nvPr>
        </p:nvSpPr>
        <p:spPr/>
        <p:txBody>
          <a:bodyPr/>
          <a:lstStyle/>
          <a:p>
            <a:endParaRPr lang="fr-FR"/>
          </a:p>
        </p:txBody>
      </p:sp>
      <p:sp>
        <p:nvSpPr>
          <p:cNvPr id="7" name="Rectangle 6"/>
          <p:cNvSpPr/>
          <p:nvPr/>
        </p:nvSpPr>
        <p:spPr>
          <a:xfrm>
            <a:off x="5863129" y="2232437"/>
            <a:ext cx="11950209" cy="982988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fr-FR" sz="4400" dirty="0" smtClean="0">
                <a:solidFill>
                  <a:schemeClr val="bg1"/>
                </a:solidFill>
                <a:latin typeface="Segoe UI" panose="020B0502040204020203" pitchFamily="34" charset="0"/>
                <a:cs typeface="Segoe UI" panose="020B0502040204020203" pitchFamily="34" charset="0"/>
              </a:rPr>
              <a:t>Page</a:t>
            </a:r>
          </a:p>
          <a:p>
            <a:pPr algn="ctr"/>
            <a:r>
              <a:rPr lang="fr-FR" sz="4400" dirty="0" smtClean="0">
                <a:solidFill>
                  <a:schemeClr val="bg1"/>
                </a:solidFill>
                <a:latin typeface="Segoe UI" panose="020B0502040204020203" pitchFamily="34" charset="0"/>
                <a:cs typeface="Segoe UI" panose="020B0502040204020203" pitchFamily="34" charset="0"/>
              </a:rPr>
              <a:t>&lt;</a:t>
            </a:r>
            <a:r>
              <a:rPr lang="fr-FR" sz="4400" dirty="0" err="1" smtClean="0">
                <a:solidFill>
                  <a:schemeClr val="bg1"/>
                </a:solidFill>
                <a:latin typeface="Segoe UI" panose="020B0502040204020203" pitchFamily="34" charset="0"/>
                <a:cs typeface="Segoe UI" panose="020B0502040204020203" pitchFamily="34" charset="0"/>
              </a:rPr>
              <a:t>spid:</a:t>
            </a:r>
            <a:r>
              <a:rPr lang="fr-FR" sz="4400" i="1" dirty="0" err="1" smtClean="0">
                <a:solidFill>
                  <a:schemeClr val="bg1"/>
                </a:solidFill>
                <a:latin typeface="Segoe UI" panose="020B0502040204020203" pitchFamily="34" charset="0"/>
                <a:cs typeface="Segoe UI" panose="020B0502040204020203" pitchFamily="34" charset="0"/>
              </a:rPr>
              <a:t>Xxx</a:t>
            </a:r>
            <a:r>
              <a:rPr lang="fr-FR" sz="4400" dirty="0" err="1" smtClean="0">
                <a:solidFill>
                  <a:schemeClr val="bg1"/>
                </a:solidFill>
                <a:latin typeface="Segoe UI" panose="020B0502040204020203" pitchFamily="34" charset="0"/>
                <a:cs typeface="Segoe UI" panose="020B0502040204020203" pitchFamily="34" charset="0"/>
              </a:rPr>
              <a:t>Page</a:t>
            </a:r>
            <a:r>
              <a:rPr lang="fr-FR" sz="4400" dirty="0" smtClean="0">
                <a:solidFill>
                  <a:schemeClr val="bg1"/>
                </a:solidFill>
                <a:latin typeface="Segoe UI" panose="020B0502040204020203" pitchFamily="34" charset="0"/>
                <a:cs typeface="Segoe UI" panose="020B0502040204020203" pitchFamily="34" charset="0"/>
              </a:rPr>
              <a:t>&gt;</a:t>
            </a:r>
            <a:endParaRPr lang="fr-FR" sz="44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6148249" y="3879729"/>
            <a:ext cx="11461890" cy="684399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400" dirty="0" smtClean="0">
                <a:solidFill>
                  <a:schemeClr val="bg1"/>
                </a:solidFill>
                <a:latin typeface="Segoe UI" panose="020B0502040204020203" pitchFamily="34" charset="0"/>
                <a:cs typeface="Segoe UI" panose="020B0502040204020203" pitchFamily="34" charset="0"/>
              </a:rPr>
              <a:t>Bloc ou Groupe  </a:t>
            </a:r>
          </a:p>
          <a:p>
            <a:pPr algn="ctr"/>
            <a:r>
              <a:rPr lang="fr-FR" sz="4400" dirty="0" smtClean="0">
                <a:solidFill>
                  <a:schemeClr val="bg1"/>
                </a:solidFill>
                <a:latin typeface="Segoe UI" panose="020B0502040204020203" pitchFamily="34" charset="0"/>
                <a:cs typeface="Segoe UI" panose="020B0502040204020203" pitchFamily="34" charset="0"/>
              </a:rPr>
              <a:t>&lt;</a:t>
            </a:r>
            <a:r>
              <a:rPr lang="fr-FR" sz="4400" dirty="0" err="1" smtClean="0">
                <a:solidFill>
                  <a:schemeClr val="bg1"/>
                </a:solidFill>
                <a:latin typeface="Segoe UI" panose="020B0502040204020203" pitchFamily="34" charset="0"/>
                <a:cs typeface="Segoe UI" panose="020B0502040204020203" pitchFamily="34" charset="0"/>
              </a:rPr>
              <a:t>spid:</a:t>
            </a:r>
            <a:r>
              <a:rPr lang="fr-FR" sz="4400" i="1" dirty="0" err="1" smtClean="0">
                <a:solidFill>
                  <a:schemeClr val="bg1"/>
                </a:solidFill>
                <a:latin typeface="Segoe UI" panose="020B0502040204020203" pitchFamily="34" charset="0"/>
                <a:cs typeface="Segoe UI" panose="020B0502040204020203" pitchFamily="34" charset="0"/>
              </a:rPr>
              <a:t>Xxx</a:t>
            </a:r>
            <a:r>
              <a:rPr lang="fr-FR" sz="4400" dirty="0" err="1" smtClean="0">
                <a:solidFill>
                  <a:schemeClr val="bg1"/>
                </a:solidFill>
                <a:latin typeface="Segoe UI" panose="020B0502040204020203" pitchFamily="34" charset="0"/>
                <a:cs typeface="Segoe UI" panose="020B0502040204020203" pitchFamily="34" charset="0"/>
              </a:rPr>
              <a:t>Block</a:t>
            </a:r>
            <a:r>
              <a:rPr lang="fr-FR" sz="4400" dirty="0" smtClean="0">
                <a:solidFill>
                  <a:schemeClr val="bg1"/>
                </a:solidFill>
                <a:latin typeface="Segoe UI" panose="020B0502040204020203" pitchFamily="34" charset="0"/>
                <a:cs typeface="Segoe UI" panose="020B0502040204020203" pitchFamily="34" charset="0"/>
              </a:rPr>
              <a:t>&gt; ou </a:t>
            </a:r>
            <a:r>
              <a:rPr lang="fr-FR" sz="4400" dirty="0">
                <a:solidFill>
                  <a:schemeClr val="bg1"/>
                </a:solidFill>
                <a:latin typeface="Segoe UI" panose="020B0502040204020203" pitchFamily="34" charset="0"/>
                <a:cs typeface="Segoe UI" panose="020B0502040204020203" pitchFamily="34" charset="0"/>
              </a:rPr>
              <a:t>&lt;</a:t>
            </a:r>
            <a:r>
              <a:rPr lang="fr-FR" sz="4400" dirty="0" err="1" smtClean="0">
                <a:solidFill>
                  <a:schemeClr val="bg1"/>
                </a:solidFill>
                <a:latin typeface="Segoe UI" panose="020B0502040204020203" pitchFamily="34" charset="0"/>
                <a:cs typeface="Segoe UI" panose="020B0502040204020203" pitchFamily="34" charset="0"/>
              </a:rPr>
              <a:t>spid:</a:t>
            </a:r>
            <a:r>
              <a:rPr lang="fr-FR" sz="4400" i="1" dirty="0" err="1" smtClean="0">
                <a:solidFill>
                  <a:schemeClr val="bg1"/>
                </a:solidFill>
                <a:latin typeface="Segoe UI" panose="020B0502040204020203" pitchFamily="34" charset="0"/>
                <a:cs typeface="Segoe UI" panose="020B0502040204020203" pitchFamily="34" charset="0"/>
              </a:rPr>
              <a:t>Xxx</a:t>
            </a:r>
            <a:r>
              <a:rPr lang="fr-FR" sz="4400" dirty="0" err="1" smtClean="0">
                <a:solidFill>
                  <a:schemeClr val="bg1"/>
                </a:solidFill>
                <a:latin typeface="Segoe UI" panose="020B0502040204020203" pitchFamily="34" charset="0"/>
                <a:cs typeface="Segoe UI" panose="020B0502040204020203" pitchFamily="34" charset="0"/>
              </a:rPr>
              <a:t>Group</a:t>
            </a:r>
            <a:r>
              <a:rPr lang="fr-FR" sz="4400" dirty="0" smtClean="0">
                <a:solidFill>
                  <a:schemeClr val="bg1"/>
                </a:solidFill>
                <a:latin typeface="Segoe UI" panose="020B0502040204020203" pitchFamily="34" charset="0"/>
                <a:cs typeface="Segoe UI" panose="020B0502040204020203" pitchFamily="34" charset="0"/>
              </a:rPr>
              <a:t>&gt; </a:t>
            </a:r>
            <a:endParaRPr lang="fr-FR" sz="44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6509001" y="5715579"/>
            <a:ext cx="10643937" cy="351870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fr-FR" sz="4400" dirty="0" smtClean="0">
                <a:solidFill>
                  <a:schemeClr val="tx1"/>
                </a:solidFill>
                <a:latin typeface="Segoe UI" panose="020B0502040204020203" pitchFamily="34" charset="0"/>
                <a:cs typeface="Segoe UI" panose="020B0502040204020203" pitchFamily="34" charset="0"/>
              </a:rPr>
              <a:t>Elément </a:t>
            </a:r>
          </a:p>
          <a:p>
            <a:pPr algn="ctr"/>
            <a:r>
              <a:rPr lang="fr-FR" sz="4400" dirty="0" smtClean="0">
                <a:solidFill>
                  <a:schemeClr val="tx1"/>
                </a:solidFill>
                <a:latin typeface="Segoe UI" panose="020B0502040204020203" pitchFamily="34" charset="0"/>
                <a:cs typeface="Segoe UI" panose="020B0502040204020203" pitchFamily="34" charset="0"/>
              </a:rPr>
              <a:t>&lt;</a:t>
            </a:r>
            <a:r>
              <a:rPr lang="fr-FR" sz="4400" dirty="0" err="1" smtClean="0">
                <a:solidFill>
                  <a:schemeClr val="tx1"/>
                </a:solidFill>
                <a:latin typeface="Segoe UI" panose="020B0502040204020203" pitchFamily="34" charset="0"/>
                <a:cs typeface="Segoe UI" panose="020B0502040204020203" pitchFamily="34" charset="0"/>
              </a:rPr>
              <a:t>spid:</a:t>
            </a:r>
            <a:r>
              <a:rPr lang="fr-FR" sz="4400" i="1" dirty="0" err="1" smtClean="0">
                <a:solidFill>
                  <a:schemeClr val="tx1"/>
                </a:solidFill>
                <a:latin typeface="Segoe UI" panose="020B0502040204020203" pitchFamily="34" charset="0"/>
                <a:cs typeface="Segoe UI" panose="020B0502040204020203" pitchFamily="34" charset="0"/>
              </a:rPr>
              <a:t>Xxx</a:t>
            </a:r>
            <a:r>
              <a:rPr lang="fr-FR" sz="4400" dirty="0" err="1" smtClean="0">
                <a:solidFill>
                  <a:schemeClr val="tx1"/>
                </a:solidFill>
                <a:latin typeface="Segoe UI" panose="020B0502040204020203" pitchFamily="34" charset="0"/>
                <a:cs typeface="Segoe UI" panose="020B0502040204020203" pitchFamily="34" charset="0"/>
              </a:rPr>
              <a:t>Item</a:t>
            </a:r>
            <a:r>
              <a:rPr lang="fr-FR" sz="4400" dirty="0" smtClean="0">
                <a:solidFill>
                  <a:schemeClr val="tx1"/>
                </a:solidFill>
                <a:latin typeface="Segoe UI" panose="020B0502040204020203" pitchFamily="34" charset="0"/>
                <a:cs typeface="Segoe UI" panose="020B0502040204020203" pitchFamily="34" charset="0"/>
              </a:rPr>
              <a:t>&gt; </a:t>
            </a:r>
            <a:endParaRPr lang="fr-FR" sz="4400" dirty="0">
              <a:solidFill>
                <a:schemeClr val="tx1"/>
              </a:solidFill>
              <a:latin typeface="Segoe UI" panose="020B0502040204020203" pitchFamily="34" charset="0"/>
              <a:cs typeface="Segoe UI" panose="020B0502040204020203" pitchFamily="34" charset="0"/>
            </a:endParaRPr>
          </a:p>
        </p:txBody>
      </p:sp>
      <p:sp>
        <p:nvSpPr>
          <p:cNvPr id="10" name="Rectangle 9"/>
          <p:cNvSpPr/>
          <p:nvPr/>
        </p:nvSpPr>
        <p:spPr>
          <a:xfrm>
            <a:off x="6976649" y="7687914"/>
            <a:ext cx="4651789" cy="113162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fr-FR" sz="3200" dirty="0" smtClean="0">
                <a:solidFill>
                  <a:schemeClr val="bg1">
                    <a:lumMod val="50000"/>
                  </a:schemeClr>
                </a:solidFill>
                <a:latin typeface="Segoe UI" panose="020B0502040204020203" pitchFamily="34" charset="0"/>
                <a:cs typeface="Segoe UI" panose="020B0502040204020203" pitchFamily="34" charset="0"/>
              </a:rPr>
              <a:t>Sous Elément &lt;</a:t>
            </a:r>
            <a:r>
              <a:rPr lang="fr-FR" sz="3200" dirty="0" err="1" smtClean="0">
                <a:solidFill>
                  <a:schemeClr val="bg1">
                    <a:lumMod val="50000"/>
                  </a:schemeClr>
                </a:solidFill>
                <a:latin typeface="Segoe UI" panose="020B0502040204020203" pitchFamily="34" charset="0"/>
                <a:cs typeface="Segoe UI" panose="020B0502040204020203" pitchFamily="34" charset="0"/>
              </a:rPr>
              <a:t>spid:</a:t>
            </a:r>
            <a:r>
              <a:rPr lang="fr-FR" sz="3200" i="1" dirty="0" err="1" smtClean="0">
                <a:solidFill>
                  <a:schemeClr val="bg1">
                    <a:lumMod val="50000"/>
                  </a:schemeClr>
                </a:solidFill>
                <a:latin typeface="Segoe UI" panose="020B0502040204020203" pitchFamily="34" charset="0"/>
                <a:cs typeface="Segoe UI" panose="020B0502040204020203" pitchFamily="34" charset="0"/>
              </a:rPr>
              <a:t>Xxx</a:t>
            </a:r>
            <a:r>
              <a:rPr lang="fr-FR" sz="3200" dirty="0" err="1" smtClean="0">
                <a:solidFill>
                  <a:schemeClr val="bg1">
                    <a:lumMod val="50000"/>
                  </a:schemeClr>
                </a:solidFill>
                <a:latin typeface="Segoe UI" panose="020B0502040204020203" pitchFamily="34" charset="0"/>
                <a:cs typeface="Segoe UI" panose="020B0502040204020203" pitchFamily="34" charset="0"/>
              </a:rPr>
              <a:t>SubItem</a:t>
            </a:r>
            <a:r>
              <a:rPr lang="fr-FR" sz="3200" dirty="0" smtClean="0">
                <a:solidFill>
                  <a:schemeClr val="bg1">
                    <a:lumMod val="50000"/>
                  </a:schemeClr>
                </a:solidFill>
                <a:latin typeface="Segoe UI" panose="020B0502040204020203" pitchFamily="34" charset="0"/>
                <a:cs typeface="Segoe UI" panose="020B0502040204020203" pitchFamily="34" charset="0"/>
              </a:rPr>
              <a:t>&gt; </a:t>
            </a:r>
            <a:endParaRPr lang="fr-FR" sz="3200" dirty="0">
              <a:solidFill>
                <a:schemeClr val="bg1">
                  <a:lumMod val="50000"/>
                </a:schemeClr>
              </a:solidFill>
              <a:latin typeface="Segoe UI" panose="020B0502040204020203" pitchFamily="34" charset="0"/>
              <a:cs typeface="Segoe UI" panose="020B0502040204020203" pitchFamily="34" charset="0"/>
            </a:endParaRPr>
          </a:p>
        </p:txBody>
      </p:sp>
      <p:sp>
        <p:nvSpPr>
          <p:cNvPr id="11" name="Rectangle 10"/>
          <p:cNvSpPr/>
          <p:nvPr/>
        </p:nvSpPr>
        <p:spPr>
          <a:xfrm>
            <a:off x="12096086" y="7702460"/>
            <a:ext cx="4651789" cy="113162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3200" dirty="0" smtClean="0">
                <a:solidFill>
                  <a:schemeClr val="bg1">
                    <a:lumMod val="50000"/>
                  </a:schemeClr>
                </a:solidFill>
                <a:latin typeface="Segoe UI" panose="020B0502040204020203" pitchFamily="34" charset="0"/>
                <a:cs typeface="Segoe UI" panose="020B0502040204020203" pitchFamily="34" charset="0"/>
              </a:rPr>
              <a:t>…</a:t>
            </a:r>
            <a:endParaRPr lang="fr-FR" sz="3200" dirty="0">
              <a:solidFill>
                <a:schemeClr val="bg1">
                  <a:lumMod val="50000"/>
                </a:schemeClr>
              </a:solidFill>
              <a:latin typeface="Segoe UI" panose="020B0502040204020203" pitchFamily="34" charset="0"/>
              <a:cs typeface="Segoe UI" panose="020B0502040204020203" pitchFamily="34" charset="0"/>
            </a:endParaRPr>
          </a:p>
        </p:txBody>
      </p:sp>
      <p:sp>
        <p:nvSpPr>
          <p:cNvPr id="12" name="Rectangle 11"/>
          <p:cNvSpPr/>
          <p:nvPr/>
        </p:nvSpPr>
        <p:spPr>
          <a:xfrm>
            <a:off x="6509001" y="9390112"/>
            <a:ext cx="10643937" cy="98560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fr-FR" sz="4400" dirty="0" smtClean="0">
                <a:solidFill>
                  <a:schemeClr val="tx1"/>
                </a:solidFill>
                <a:latin typeface="Segoe UI" panose="020B0502040204020203" pitchFamily="34" charset="0"/>
                <a:cs typeface="Segoe UI" panose="020B0502040204020203" pitchFamily="34" charset="0"/>
              </a:rPr>
              <a:t>…</a:t>
            </a:r>
            <a:endParaRPr lang="fr-FR" sz="4400" dirty="0">
              <a:solidFill>
                <a:schemeClr val="tx1"/>
              </a:solidFill>
              <a:latin typeface="Segoe UI" panose="020B0502040204020203" pitchFamily="34" charset="0"/>
              <a:cs typeface="Segoe UI" panose="020B0502040204020203" pitchFamily="34" charset="0"/>
            </a:endParaRPr>
          </a:p>
        </p:txBody>
      </p:sp>
      <p:sp>
        <p:nvSpPr>
          <p:cNvPr id="13" name="Rectangle 12"/>
          <p:cNvSpPr/>
          <p:nvPr/>
        </p:nvSpPr>
        <p:spPr>
          <a:xfrm>
            <a:off x="6148248" y="10893742"/>
            <a:ext cx="11461891" cy="83734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4400" dirty="0" smtClean="0">
                <a:solidFill>
                  <a:schemeClr val="bg1"/>
                </a:solidFill>
                <a:latin typeface="Segoe UI" panose="020B0502040204020203" pitchFamily="34" charset="0"/>
                <a:cs typeface="Segoe UI" panose="020B0502040204020203" pitchFamily="34" charset="0"/>
              </a:rPr>
              <a:t>…</a:t>
            </a:r>
            <a:endParaRPr lang="fr-FR" sz="4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428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confirmation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40</a:t>
            </a:fld>
            <a:endParaRPr lang="fr-FR" dirty="0"/>
          </a:p>
        </p:txBody>
      </p:sp>
      <p:sp>
        <p:nvSpPr>
          <p:cNvPr id="4" name="Espace réservé du texte 3"/>
          <p:cNvSpPr>
            <a:spLocks noGrp="1"/>
          </p:cNvSpPr>
          <p:nvPr>
            <p:ph type="body" sz="quarter" idx="13"/>
          </p:nvPr>
        </p:nvSpPr>
        <p:spPr/>
        <p:txBody>
          <a:bodyPr/>
          <a:lstStyle/>
          <a:p>
            <a:r>
              <a:rPr lang="fr-FR" dirty="0" smtClean="0"/>
              <a:t>Utilisation recommandée de </a:t>
            </a:r>
            <a:r>
              <a:rPr lang="fr-FR" dirty="0" err="1" smtClean="0"/>
              <a:t>spid:FormPage</a:t>
            </a:r>
            <a:endParaRPr lang="fr-FR" dirty="0" smtClean="0"/>
          </a:p>
          <a:p>
            <a:pPr lvl="1"/>
            <a:r>
              <a:rPr lang="fr-FR" dirty="0" smtClean="0"/>
              <a:t>Utiliser les éléments de présentation pour rependre les saisies</a:t>
            </a:r>
          </a:p>
          <a:p>
            <a:pPr lvl="1"/>
            <a:r>
              <a:rPr lang="fr-FR" dirty="0" smtClean="0"/>
              <a:t>Bouton en bas de l’écran de type « </a:t>
            </a:r>
            <a:r>
              <a:rPr lang="fr-FR" dirty="0" err="1" smtClean="0"/>
              <a:t>Confirm</a:t>
            </a:r>
            <a:r>
              <a:rPr lang="fr-FR" dirty="0" smtClean="0"/>
              <a:t> »</a:t>
            </a:r>
          </a:p>
          <a:p>
            <a:pPr marL="0" lvl="1" indent="0">
              <a:buNone/>
            </a:pPr>
            <a:endParaRPr lang="fr-FR" dirty="0" smtClean="0"/>
          </a:p>
          <a:p>
            <a:endParaRPr lang="fr-FR" dirty="0" smtClean="0"/>
          </a:p>
          <a:p>
            <a:endParaRPr lang="fr-FR" dirty="0" smtClean="0"/>
          </a:p>
          <a:p>
            <a:endParaRPr lang="fr-FR" dirty="0"/>
          </a:p>
          <a:p>
            <a:r>
              <a:rPr lang="fr-FR" dirty="0"/>
              <a:t>&lt;</a:t>
            </a:r>
            <a:r>
              <a:rPr lang="fr-FR" dirty="0" err="1" smtClean="0"/>
              <a:t>spid:OperationSummaryItem</a:t>
            </a:r>
            <a:r>
              <a:rPr lang="fr-FR" dirty="0" smtClean="0"/>
              <a:t>&gt;</a:t>
            </a:r>
          </a:p>
          <a:p>
            <a:pPr lvl="1"/>
            <a:r>
              <a:rPr lang="fr-FR" dirty="0" smtClean="0"/>
              <a:t>Adapté à la synthèse d’une opération, par exemple un virement</a:t>
            </a:r>
          </a:p>
        </p:txBody>
      </p:sp>
      <p:sp>
        <p:nvSpPr>
          <p:cNvPr id="6" name="Espace réservé du texte 5"/>
          <p:cNvSpPr>
            <a:spLocks noGrp="1"/>
          </p:cNvSpPr>
          <p:nvPr>
            <p:ph type="body" sz="quarter" idx="14"/>
          </p:nvPr>
        </p:nvSpPr>
        <p:spPr/>
        <p:txBody>
          <a:bodyPr/>
          <a:lstStyle/>
          <a:p>
            <a:r>
              <a:rPr lang="fr-FR" dirty="0" smtClean="0"/>
              <a:t>Une page de formulaire ?</a:t>
            </a:r>
            <a:endParaRPr lang="fr-FR" dirty="0"/>
          </a:p>
        </p:txBody>
      </p:sp>
      <p:pic>
        <p:nvPicPr>
          <p:cNvPr id="8" name="Image 7"/>
          <p:cNvPicPr>
            <a:picLocks noChangeAspect="1"/>
          </p:cNvPicPr>
          <p:nvPr/>
        </p:nvPicPr>
        <p:blipFill rotWithShape="1">
          <a:blip r:embed="rId3"/>
          <a:srcRect t="79933" b="1"/>
          <a:stretch/>
        </p:blipFill>
        <p:spPr>
          <a:xfrm>
            <a:off x="15572271" y="3827361"/>
            <a:ext cx="5818035" cy="1838585"/>
          </a:xfrm>
          <a:prstGeom prst="rect">
            <a:avLst/>
          </a:prstGeom>
          <a:ln>
            <a:noFill/>
          </a:ln>
          <a:effectLst>
            <a:outerShdw blurRad="292100" dist="139700" dir="2700000" algn="tl" rotWithShape="0">
              <a:srgbClr val="333333">
                <a:alpha val="65000"/>
              </a:srgbClr>
            </a:outerShdw>
            <a:softEdge rad="0"/>
          </a:effectLst>
        </p:spPr>
      </p:pic>
      <p:sp>
        <p:nvSpPr>
          <p:cNvPr id="12" name="Rectangle 11"/>
          <p:cNvSpPr/>
          <p:nvPr/>
        </p:nvSpPr>
        <p:spPr>
          <a:xfrm>
            <a:off x="14866250" y="3620381"/>
            <a:ext cx="7230076" cy="765165"/>
          </a:xfrm>
          <a:prstGeom prst="rect">
            <a:avLst/>
          </a:prstGeom>
          <a:gradFill>
            <a:gsLst>
              <a:gs pos="50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3575528" y="4954305"/>
            <a:ext cx="9358257" cy="1384995"/>
          </a:xfrm>
          <a:prstGeom prst="rect">
            <a:avLst/>
          </a:prstGeom>
        </p:spPr>
        <p:txBody>
          <a:bodyPr wrap="square">
            <a:spAutoFit/>
          </a:bodyPr>
          <a:lstStyle/>
          <a:p>
            <a:r>
              <a:rPr lang="fr-FR" sz="2800" dirty="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spid:FormAction</a:t>
            </a:r>
            <a:r>
              <a:rPr lang="fr-FR" sz="2800" dirty="0">
                <a:solidFill>
                  <a:srgbClr val="0000FF"/>
                </a:solidFill>
                <a:latin typeface="Consolas" panose="020B0609020204030204" pitchFamily="49" charset="0"/>
              </a:rPr>
              <a:t> </a:t>
            </a:r>
            <a:r>
              <a:rPr lang="fr-FR" sz="2800" dirty="0">
                <a:solidFill>
                  <a:srgbClr val="FF0000"/>
                </a:solidFill>
                <a:latin typeface="Consolas" panose="020B0609020204030204" pitchFamily="49" charset="0"/>
              </a:rPr>
              <a:t>Command</a:t>
            </a:r>
            <a:r>
              <a:rPr lang="fr-FR" sz="2800" dirty="0" smtClean="0">
                <a:solidFill>
                  <a:srgbClr val="0000FF"/>
                </a:solidFill>
                <a:latin typeface="Consolas" panose="020B0609020204030204" pitchFamily="49" charset="0"/>
              </a:rPr>
              <a:t>=</a:t>
            </a:r>
            <a:r>
              <a:rPr lang="fr-FR" sz="2800" dirty="0" smtClean="0">
                <a:solidFill>
                  <a:srgbClr val="000000"/>
                </a:solidFill>
                <a:latin typeface="Consolas" panose="020B0609020204030204" pitchFamily="49" charset="0"/>
              </a:rPr>
              <a:t>"</a:t>
            </a:r>
            <a:r>
              <a:rPr lang="fr-FR" sz="2800" dirty="0" smtClean="0">
                <a:solidFill>
                  <a:srgbClr val="0000FF"/>
                </a:solidFill>
                <a:latin typeface="Consolas" panose="020B0609020204030204" pitchFamily="49" charset="0"/>
              </a:rPr>
              <a:t>…</a:t>
            </a:r>
            <a:r>
              <a:rPr lang="fr-FR" sz="2800" dirty="0" smtClean="0">
                <a:solidFill>
                  <a:srgbClr val="000000"/>
                </a:solidFill>
                <a:latin typeface="Consolas" panose="020B0609020204030204" pitchFamily="49" charset="0"/>
              </a:rPr>
              <a:t>"</a:t>
            </a:r>
            <a:r>
              <a:rPr lang="fr-FR" sz="2800" dirty="0" smtClean="0">
                <a:solidFill>
                  <a:srgbClr val="0000FF"/>
                </a:solidFill>
                <a:latin typeface="Consolas" panose="020B0609020204030204" pitchFamily="49" charset="0"/>
              </a:rPr>
              <a:t> </a:t>
            </a:r>
            <a:r>
              <a:rPr lang="fr-FR" sz="2800" dirty="0">
                <a:solidFill>
                  <a:srgbClr val="FF0000"/>
                </a:solidFill>
                <a:latin typeface="Consolas" panose="020B0609020204030204" pitchFamily="49" charset="0"/>
              </a:rPr>
              <a:t>Type</a:t>
            </a:r>
            <a:r>
              <a:rPr lang="fr-FR" sz="2800" dirty="0">
                <a:solidFill>
                  <a:srgbClr val="0000FF"/>
                </a:solidFill>
                <a:latin typeface="Consolas" panose="020B0609020204030204" pitchFamily="49" charset="0"/>
              </a:rPr>
              <a:t>=</a:t>
            </a:r>
            <a:r>
              <a:rPr lang="fr-FR" sz="2800" dirty="0">
                <a:solidFill>
                  <a:srgbClr val="000000"/>
                </a:solidFill>
                <a:latin typeface="Consolas" panose="020B0609020204030204" pitchFamily="49" charset="0"/>
              </a:rPr>
              <a:t>"</a:t>
            </a:r>
            <a:r>
              <a:rPr lang="fr-FR" sz="2800" dirty="0" err="1">
                <a:solidFill>
                  <a:srgbClr val="0000FF"/>
                </a:solidFill>
                <a:latin typeface="Consolas" panose="020B0609020204030204" pitchFamily="49" charset="0"/>
              </a:rPr>
              <a:t>Confirm</a:t>
            </a:r>
            <a:r>
              <a:rPr lang="fr-FR" sz="2800" dirty="0" smtClean="0">
                <a:solidFill>
                  <a:srgbClr val="000000"/>
                </a:solidFill>
                <a:latin typeface="Consolas" panose="020B0609020204030204" pitchFamily="49" charset="0"/>
              </a:rPr>
              <a:t>"</a:t>
            </a:r>
            <a:r>
              <a:rPr lang="fr-FR" sz="2800" dirty="0" smtClean="0">
                <a:solidFill>
                  <a:srgbClr val="0000FF"/>
                </a:solidFill>
                <a:latin typeface="Consolas" panose="020B0609020204030204" pitchFamily="49" charset="0"/>
              </a:rPr>
              <a:t>&gt;</a:t>
            </a:r>
          </a:p>
          <a:p>
            <a:r>
              <a:rPr lang="fr-FR" sz="2800" dirty="0" smtClean="0">
                <a:solidFill>
                  <a:srgbClr val="000000"/>
                </a:solidFill>
                <a:latin typeface="Consolas" panose="020B0609020204030204" pitchFamily="49" charset="0"/>
              </a:rPr>
              <a:t>  Confirmer</a:t>
            </a:r>
          </a:p>
          <a:p>
            <a:r>
              <a:rPr lang="fr-FR" sz="2800" dirty="0" smtClean="0">
                <a:solidFill>
                  <a:srgbClr val="0000FF"/>
                </a:solidFill>
                <a:latin typeface="Consolas" panose="020B0609020204030204" pitchFamily="49" charset="0"/>
              </a:rPr>
              <a:t>&lt;/</a:t>
            </a:r>
            <a:r>
              <a:rPr lang="fr-FR" sz="2800" dirty="0" err="1">
                <a:solidFill>
                  <a:srgbClr val="A31515"/>
                </a:solidFill>
                <a:latin typeface="Consolas" panose="020B0609020204030204" pitchFamily="49" charset="0"/>
              </a:rPr>
              <a:t>spid:FormAction</a:t>
            </a:r>
            <a:r>
              <a:rPr lang="fr-FR" sz="2800" dirty="0">
                <a:solidFill>
                  <a:srgbClr val="0000FF"/>
                </a:solidFill>
                <a:latin typeface="Consolas" panose="020B0609020204030204" pitchFamily="49" charset="0"/>
              </a:rPr>
              <a:t>&gt;</a:t>
            </a:r>
            <a:endParaRPr lang="fr-FR" sz="2800" dirty="0"/>
          </a:p>
        </p:txBody>
      </p:sp>
      <p:pic>
        <p:nvPicPr>
          <p:cNvPr id="7" name="Image 6"/>
          <p:cNvPicPr>
            <a:picLocks noChangeAspect="1"/>
          </p:cNvPicPr>
          <p:nvPr/>
        </p:nvPicPr>
        <p:blipFill rotWithShape="1">
          <a:blip r:embed="rId4"/>
          <a:srcRect b="1119"/>
          <a:stretch/>
        </p:blipFill>
        <p:spPr>
          <a:xfrm>
            <a:off x="9922553" y="8331857"/>
            <a:ext cx="6537023" cy="4332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37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Avis de bonne fin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41</a:t>
            </a:fld>
            <a:endParaRPr lang="fr-FR" dirty="0"/>
          </a:p>
        </p:txBody>
      </p:sp>
      <p:sp>
        <p:nvSpPr>
          <p:cNvPr id="4" name="Espace réservé du texte 3"/>
          <p:cNvSpPr>
            <a:spLocks noGrp="1"/>
          </p:cNvSpPr>
          <p:nvPr>
            <p:ph type="body" sz="quarter" idx="13"/>
          </p:nvPr>
        </p:nvSpPr>
        <p:spPr/>
        <p:txBody>
          <a:bodyPr/>
          <a:lstStyle/>
          <a:p>
            <a:r>
              <a:rPr lang="fr-FR" dirty="0" smtClean="0"/>
              <a:t>&lt;</a:t>
            </a:r>
            <a:r>
              <a:rPr lang="fr-FR" dirty="0" err="1" smtClean="0"/>
              <a:t>spid:AcknowledgmentItem</a:t>
            </a:r>
            <a:r>
              <a:rPr lang="fr-FR" dirty="0" smtClean="0"/>
              <a:t>&gt;</a:t>
            </a:r>
          </a:p>
          <a:p>
            <a:pPr lvl="1"/>
            <a:r>
              <a:rPr lang="fr-FR" dirty="0" smtClean="0"/>
              <a:t>S’utilise sur une page de détail</a:t>
            </a:r>
            <a:endParaRPr lang="fr-FR" dirty="0"/>
          </a:p>
        </p:txBody>
      </p:sp>
      <p:sp>
        <p:nvSpPr>
          <p:cNvPr id="7" name="Espace réservé du texte 6"/>
          <p:cNvSpPr>
            <a:spLocks noGrp="1"/>
          </p:cNvSpPr>
          <p:nvPr>
            <p:ph type="body" sz="quarter" idx="14"/>
          </p:nvPr>
        </p:nvSpPr>
        <p:spPr/>
        <p:txBody>
          <a:bodyPr/>
          <a:lstStyle/>
          <a:p>
            <a:endParaRPr lang="fr-FR"/>
          </a:p>
        </p:txBody>
      </p:sp>
      <p:pic>
        <p:nvPicPr>
          <p:cNvPr id="9" name="Image 8"/>
          <p:cNvPicPr>
            <a:picLocks noChangeAspect="1"/>
          </p:cNvPicPr>
          <p:nvPr/>
        </p:nvPicPr>
        <p:blipFill rotWithShape="1">
          <a:blip r:embed="rId3"/>
          <a:srcRect b="176"/>
          <a:stretch/>
        </p:blipFill>
        <p:spPr>
          <a:xfrm>
            <a:off x="9978084" y="2745867"/>
            <a:ext cx="5909616" cy="9336112"/>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11844831" y="5301386"/>
            <a:ext cx="2122629" cy="1917291"/>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ZoneTexte 10"/>
          <p:cNvSpPr txBox="1"/>
          <p:nvPr/>
        </p:nvSpPr>
        <p:spPr>
          <a:xfrm>
            <a:off x="7862561" y="5906088"/>
            <a:ext cx="1593706" cy="707886"/>
          </a:xfrm>
          <a:prstGeom prst="rect">
            <a:avLst/>
          </a:prstGeom>
          <a:noFill/>
        </p:spPr>
        <p:txBody>
          <a:bodyPr wrap="none" rtlCol="0">
            <a:spAutoFit/>
          </a:bodyPr>
          <a:lstStyle/>
          <a:p>
            <a:r>
              <a:rPr lang="fr-FR" sz="4000" dirty="0" smtClean="0">
                <a:solidFill>
                  <a:schemeClr val="accent4"/>
                </a:solidFill>
                <a:latin typeface="Segoe UI" panose="020B0502040204020203" pitchFamily="34" charset="0"/>
                <a:cs typeface="Segoe UI" panose="020B0502040204020203" pitchFamily="34" charset="0"/>
              </a:rPr>
              <a:t>Image</a:t>
            </a:r>
          </a:p>
        </p:txBody>
      </p:sp>
      <p:sp>
        <p:nvSpPr>
          <p:cNvPr id="12" name="Rectangle 11"/>
          <p:cNvSpPr/>
          <p:nvPr/>
        </p:nvSpPr>
        <p:spPr>
          <a:xfrm>
            <a:off x="10426614" y="7439617"/>
            <a:ext cx="4981026" cy="698544"/>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426614" y="8306918"/>
            <a:ext cx="4981026" cy="951381"/>
          </a:xfrm>
          <a:prstGeom prst="rect">
            <a:avLst/>
          </a:prstGeom>
          <a:noFill/>
          <a:ln w="76200" cap="flat" cmpd="sng" algn="ctr">
            <a:solidFill>
              <a:srgbClr val="003A8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 name="ZoneTexte 13"/>
          <p:cNvSpPr txBox="1"/>
          <p:nvPr/>
        </p:nvSpPr>
        <p:spPr>
          <a:xfrm>
            <a:off x="16160741" y="7413923"/>
            <a:ext cx="1144865" cy="707886"/>
          </a:xfrm>
          <a:prstGeom prst="rect">
            <a:avLst/>
          </a:prstGeom>
          <a:noFill/>
        </p:spPr>
        <p:txBody>
          <a:bodyPr wrap="none" rtlCol="0">
            <a:spAutoFit/>
          </a:bodyPr>
          <a:lstStyle/>
          <a:p>
            <a:r>
              <a:rPr lang="fr-FR" sz="4000" dirty="0" err="1" smtClean="0">
                <a:solidFill>
                  <a:schemeClr val="accent2"/>
                </a:solidFill>
                <a:latin typeface="Segoe UI" panose="020B0502040204020203" pitchFamily="34" charset="0"/>
                <a:cs typeface="Segoe UI" panose="020B0502040204020203" pitchFamily="34" charset="0"/>
              </a:rPr>
              <a:t>Title</a:t>
            </a:r>
            <a:endParaRPr lang="fr-FR" sz="4000" dirty="0" smtClean="0">
              <a:solidFill>
                <a:schemeClr val="accent2"/>
              </a:solidFill>
              <a:latin typeface="Segoe UI" panose="020B0502040204020203" pitchFamily="34" charset="0"/>
              <a:cs typeface="Segoe UI" panose="020B0502040204020203" pitchFamily="34" charset="0"/>
            </a:endParaRPr>
          </a:p>
        </p:txBody>
      </p:sp>
      <p:sp>
        <p:nvSpPr>
          <p:cNvPr id="15" name="ZoneTexte 14"/>
          <p:cNvSpPr txBox="1"/>
          <p:nvPr/>
        </p:nvSpPr>
        <p:spPr>
          <a:xfrm>
            <a:off x="7531262" y="8428665"/>
            <a:ext cx="1912703" cy="707886"/>
          </a:xfrm>
          <a:prstGeom prst="rect">
            <a:avLst/>
          </a:prstGeom>
          <a:noFill/>
        </p:spPr>
        <p:txBody>
          <a:bodyPr wrap="none" rtlCol="0">
            <a:spAutoFit/>
          </a:bodyPr>
          <a:lstStyle/>
          <a:p>
            <a:r>
              <a:rPr lang="fr-FR" sz="4000" dirty="0" err="1" smtClean="0">
                <a:solidFill>
                  <a:srgbClr val="003A8D"/>
                </a:solidFill>
                <a:latin typeface="Segoe UI" panose="020B0502040204020203" pitchFamily="34" charset="0"/>
                <a:cs typeface="Segoe UI" panose="020B0502040204020203" pitchFamily="34" charset="0"/>
              </a:rPr>
              <a:t>Subtitle</a:t>
            </a:r>
            <a:endParaRPr lang="fr-FR" sz="4000" dirty="0" smtClean="0">
              <a:solidFill>
                <a:srgbClr val="003A8D"/>
              </a:solidFill>
              <a:latin typeface="Segoe UI" panose="020B0502040204020203" pitchFamily="34" charset="0"/>
              <a:cs typeface="Segoe UI" panose="020B0502040204020203" pitchFamily="34" charset="0"/>
            </a:endParaRPr>
          </a:p>
        </p:txBody>
      </p:sp>
      <p:sp>
        <p:nvSpPr>
          <p:cNvPr id="16" name="Rectangle 15"/>
          <p:cNvSpPr/>
          <p:nvPr/>
        </p:nvSpPr>
        <p:spPr>
          <a:xfrm>
            <a:off x="10199196" y="11130599"/>
            <a:ext cx="5482763" cy="848042"/>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ZoneTexte 16"/>
          <p:cNvSpPr txBox="1"/>
          <p:nvPr/>
        </p:nvSpPr>
        <p:spPr>
          <a:xfrm>
            <a:off x="5562323" y="11200677"/>
            <a:ext cx="4415761" cy="1200329"/>
          </a:xfrm>
          <a:prstGeom prst="rect">
            <a:avLst/>
          </a:prstGeom>
          <a:noFill/>
        </p:spPr>
        <p:txBody>
          <a:bodyPr wrap="none" rtlCol="0">
            <a:spAutoFit/>
          </a:bodyPr>
          <a:lstStyle/>
          <a:p>
            <a:r>
              <a:rPr lang="fr-FR" sz="4000" dirty="0" smtClean="0">
                <a:solidFill>
                  <a:srgbClr val="7030A0"/>
                </a:solidFill>
                <a:latin typeface="Segoe UI" panose="020B0502040204020203" pitchFamily="34" charset="0"/>
                <a:cs typeface="Segoe UI" panose="020B0502040204020203" pitchFamily="34" charset="0"/>
              </a:rPr>
              <a:t>&lt;</a:t>
            </a:r>
            <a:r>
              <a:rPr lang="fr-FR" sz="4000" dirty="0" err="1" smtClean="0">
                <a:solidFill>
                  <a:srgbClr val="7030A0"/>
                </a:solidFill>
                <a:latin typeface="Segoe UI" panose="020B0502040204020203" pitchFamily="34" charset="0"/>
                <a:cs typeface="Segoe UI" panose="020B0502040204020203" pitchFamily="34" charset="0"/>
              </a:rPr>
              <a:t>spid:ItemAction</a:t>
            </a:r>
            <a:r>
              <a:rPr lang="fr-FR" sz="4000" dirty="0" smtClean="0">
                <a:solidFill>
                  <a:srgbClr val="7030A0"/>
                </a:solidFill>
                <a:latin typeface="Segoe UI" panose="020B0502040204020203" pitchFamily="34" charset="0"/>
                <a:cs typeface="Segoe UI" panose="020B0502040204020203" pitchFamily="34" charset="0"/>
              </a:rPr>
              <a:t>&gt;</a:t>
            </a:r>
          </a:p>
          <a:p>
            <a:pPr algn="ctr"/>
            <a:r>
              <a:rPr lang="fr-FR" sz="3200" dirty="0" smtClean="0">
                <a:solidFill>
                  <a:srgbClr val="7030A0"/>
                </a:solidFill>
                <a:latin typeface="Segoe UI" panose="020B0502040204020203" pitchFamily="34" charset="0"/>
                <a:cs typeface="Segoe UI" panose="020B0502040204020203" pitchFamily="34" charset="0"/>
              </a:rPr>
              <a:t>(1 maximum)</a:t>
            </a:r>
            <a:endParaRPr lang="fr-FR" sz="4000" dirty="0" smtClean="0">
              <a:solidFill>
                <a:srgbClr val="7030A0"/>
              </a:solidFill>
              <a:latin typeface="Segoe UI" panose="020B0502040204020203" pitchFamily="34" charset="0"/>
              <a:cs typeface="Segoe UI" panose="020B0502040204020203" pitchFamily="34" charset="0"/>
            </a:endParaRPr>
          </a:p>
        </p:txBody>
      </p:sp>
      <p:sp>
        <p:nvSpPr>
          <p:cNvPr id="18" name="Rectangle 17"/>
          <p:cNvSpPr/>
          <p:nvPr/>
        </p:nvSpPr>
        <p:spPr>
          <a:xfrm>
            <a:off x="10906674" y="2795421"/>
            <a:ext cx="4981026" cy="839319"/>
          </a:xfrm>
          <a:prstGeom prst="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ZoneTexte 18"/>
          <p:cNvSpPr txBox="1"/>
          <p:nvPr/>
        </p:nvSpPr>
        <p:spPr>
          <a:xfrm>
            <a:off x="16349254" y="2811856"/>
            <a:ext cx="6339684" cy="707886"/>
          </a:xfrm>
          <a:prstGeom prst="rect">
            <a:avLst/>
          </a:prstGeom>
          <a:noFill/>
        </p:spPr>
        <p:txBody>
          <a:bodyPr wrap="none" rtlCol="0">
            <a:spAutoFit/>
          </a:bodyPr>
          <a:lstStyle/>
          <a:p>
            <a:r>
              <a:rPr lang="fr-FR" sz="4000" dirty="0" err="1" smtClean="0">
                <a:solidFill>
                  <a:schemeClr val="accent3"/>
                </a:solidFill>
                <a:latin typeface="Segoe UI" panose="020B0502040204020203" pitchFamily="34" charset="0"/>
                <a:cs typeface="Segoe UI" panose="020B0502040204020203" pitchFamily="34" charset="0"/>
              </a:rPr>
              <a:t>Title</a:t>
            </a:r>
            <a:r>
              <a:rPr lang="fr-FR" sz="4000" dirty="0" smtClean="0">
                <a:solidFill>
                  <a:schemeClr val="accent3"/>
                </a:solidFill>
                <a:latin typeface="Segoe UI" panose="020B0502040204020203" pitchFamily="34" charset="0"/>
                <a:cs typeface="Segoe UI" panose="020B0502040204020203" pitchFamily="34" charset="0"/>
              </a:rPr>
              <a:t> de &lt;</a:t>
            </a:r>
            <a:r>
              <a:rPr lang="fr-FR" sz="4000" dirty="0" err="1" smtClean="0">
                <a:solidFill>
                  <a:schemeClr val="accent3"/>
                </a:solidFill>
                <a:latin typeface="Segoe UI" panose="020B0502040204020203" pitchFamily="34" charset="0"/>
                <a:cs typeface="Segoe UI" panose="020B0502040204020203" pitchFamily="34" charset="0"/>
              </a:rPr>
              <a:t>spid:DetailPage</a:t>
            </a:r>
            <a:r>
              <a:rPr lang="fr-FR" sz="4000" dirty="0" smtClean="0">
                <a:solidFill>
                  <a:schemeClr val="accent3"/>
                </a:solidFill>
                <a:latin typeface="Segoe UI" panose="020B0502040204020203" pitchFamily="34" charset="0"/>
                <a:cs typeface="Segoe UI" panose="020B0502040204020203" pitchFamily="34" charset="0"/>
              </a:rPr>
              <a:t>&gt;</a:t>
            </a:r>
          </a:p>
        </p:txBody>
      </p:sp>
    </p:spTree>
    <p:extLst>
      <p:ext uri="{BB962C8B-B14F-4D97-AF65-F5344CB8AC3E}">
        <p14:creationId xmlns:p14="http://schemas.microsoft.com/office/powerpoint/2010/main" val="2428462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Mise en œuvre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42</a:t>
            </a:fld>
            <a:endParaRPr lang="fr-FR" dirty="0"/>
          </a:p>
        </p:txBody>
      </p:sp>
      <p:sp>
        <p:nvSpPr>
          <p:cNvPr id="4" name="Espace réservé du texte 3"/>
          <p:cNvSpPr>
            <a:spLocks noGrp="1"/>
          </p:cNvSpPr>
          <p:nvPr>
            <p:ph type="body" sz="quarter" idx="13"/>
          </p:nvPr>
        </p:nvSpPr>
        <p:spPr/>
        <p:txBody>
          <a:bodyPr/>
          <a:lstStyle/>
          <a:p>
            <a:r>
              <a:rPr lang="fr-FR" dirty="0" smtClean="0">
                <a:hlinkClick r:id="rId3"/>
              </a:rPr>
              <a:t>TP 3.4 </a:t>
            </a:r>
            <a:r>
              <a:rPr lang="fr-FR" dirty="0">
                <a:hlinkClick r:id="rId3"/>
              </a:rPr>
              <a:t>: </a:t>
            </a:r>
            <a:r>
              <a:rPr lang="fr-FR" dirty="0" smtClean="0">
                <a:hlinkClick r:id="rId3"/>
              </a:rPr>
              <a:t>Création d’un bénéficiaire</a:t>
            </a:r>
            <a:endParaRPr lang="fr-FR" dirty="0"/>
          </a:p>
          <a:p>
            <a:endParaRPr lang="fr-FR" dirty="0"/>
          </a:p>
        </p:txBody>
      </p:sp>
      <p:sp>
        <p:nvSpPr>
          <p:cNvPr id="9" name="Espace réservé du texte 8"/>
          <p:cNvSpPr>
            <a:spLocks noGrp="1"/>
          </p:cNvSpPr>
          <p:nvPr>
            <p:ph type="body" sz="quarter" idx="14"/>
          </p:nvPr>
        </p:nvSpPr>
        <p:spPr/>
        <p:txBody>
          <a:bodyPr/>
          <a:lstStyle/>
          <a:p>
            <a:endParaRPr lang="fr-F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727496" y="3801493"/>
            <a:ext cx="4876190" cy="4876190"/>
          </a:xfrm>
          <a:prstGeom prst="rect">
            <a:avLst/>
          </a:prstGeom>
        </p:spPr>
      </p:pic>
      <p:pic>
        <p:nvPicPr>
          <p:cNvPr id="8" name="Image 7"/>
          <p:cNvPicPr>
            <a:picLocks noChangeAspect="1"/>
          </p:cNvPicPr>
          <p:nvPr/>
        </p:nvPicPr>
        <p:blipFill>
          <a:blip r:embed="rId5"/>
          <a:stretch>
            <a:fillRect/>
          </a:stretch>
        </p:blipFill>
        <p:spPr>
          <a:xfrm>
            <a:off x="1643063" y="4278455"/>
            <a:ext cx="5105437" cy="8101072"/>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6"/>
          <a:stretch>
            <a:fillRect/>
          </a:stretch>
        </p:blipFill>
        <p:spPr>
          <a:xfrm>
            <a:off x="7071208" y="4278455"/>
            <a:ext cx="5144070" cy="810107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rotWithShape="1">
          <a:blip r:embed="rId7"/>
          <a:srcRect b="176"/>
          <a:stretch/>
        </p:blipFill>
        <p:spPr>
          <a:xfrm>
            <a:off x="12537986" y="4278455"/>
            <a:ext cx="5127855" cy="8101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7934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0"/>
          </p:nvPr>
        </p:nvPicPr>
        <p:blipFill rotWithShape="1">
          <a:blip r:embed="rId3"/>
          <a:srcRect l="14635" r="23663"/>
          <a:stretch/>
        </p:blipFill>
        <p:spPr>
          <a:prstGeom prst="rect">
            <a:avLst/>
          </a:prstGeom>
        </p:spPr>
      </p:pic>
      <p:sp>
        <p:nvSpPr>
          <p:cNvPr id="7" name="Titre 6"/>
          <p:cNvSpPr>
            <a:spLocks noGrp="1"/>
          </p:cNvSpPr>
          <p:nvPr>
            <p:ph type="title"/>
          </p:nvPr>
        </p:nvSpPr>
        <p:spPr/>
        <p:txBody>
          <a:bodyPr/>
          <a:lstStyle/>
          <a:p>
            <a:r>
              <a:rPr lang="fr-FR" dirty="0" err="1" smtClean="0"/>
              <a:t>Maquetteur</a:t>
            </a:r>
            <a:endParaRPr lang="fr-FR" dirty="0"/>
          </a:p>
        </p:txBody>
      </p:sp>
    </p:spTree>
    <p:extLst>
      <p:ext uri="{BB962C8B-B14F-4D97-AF65-F5344CB8AC3E}">
        <p14:creationId xmlns:p14="http://schemas.microsoft.com/office/powerpoint/2010/main" val="317742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smtClean="0"/>
              <a:t>Maquetteur</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44</a:t>
            </a:fld>
            <a:endParaRPr lang="fr-FR" dirty="0"/>
          </a:p>
        </p:txBody>
      </p:sp>
      <p:sp>
        <p:nvSpPr>
          <p:cNvPr id="4" name="Espace réservé du texte 3"/>
          <p:cNvSpPr>
            <a:spLocks noGrp="1"/>
          </p:cNvSpPr>
          <p:nvPr>
            <p:ph type="body" sz="quarter" idx="13"/>
          </p:nvPr>
        </p:nvSpPr>
        <p:spPr/>
        <p:txBody>
          <a:bodyPr/>
          <a:lstStyle/>
          <a:p>
            <a:r>
              <a:rPr lang="fr-FR" dirty="0" smtClean="0"/>
              <a:t>Importer des pages</a:t>
            </a:r>
          </a:p>
          <a:p>
            <a:pPr lvl="1"/>
            <a:r>
              <a:rPr lang="fr-FR" dirty="0" smtClean="0"/>
              <a:t>A partir du fichier « .</a:t>
            </a:r>
            <a:r>
              <a:rPr lang="fr-FR" dirty="0" err="1" smtClean="0"/>
              <a:t>sbproj</a:t>
            </a:r>
            <a:r>
              <a:rPr lang="fr-FR" dirty="0" smtClean="0"/>
              <a:t> »</a:t>
            </a:r>
          </a:p>
          <a:p>
            <a:pPr lvl="1"/>
            <a:r>
              <a:rPr lang="fr-FR" dirty="0" smtClean="0"/>
              <a:t>Outil intégré à Visual Studio</a:t>
            </a:r>
          </a:p>
          <a:p>
            <a:pPr lvl="1"/>
            <a:r>
              <a:rPr lang="fr-FR" dirty="0" smtClean="0"/>
              <a:t>Génère le code XAML et le squelette du code C#</a:t>
            </a:r>
          </a:p>
          <a:p>
            <a:pPr lvl="1"/>
            <a:r>
              <a:rPr lang="fr-FR" dirty="0" smtClean="0"/>
              <a:t>Le code a besoin d’être retravaillé pour être optimal</a:t>
            </a:r>
            <a:endParaRPr lang="fr-FR" dirty="0"/>
          </a:p>
        </p:txBody>
      </p:sp>
      <p:sp>
        <p:nvSpPr>
          <p:cNvPr id="7" name="Espace réservé du texte 6"/>
          <p:cNvSpPr>
            <a:spLocks noGrp="1"/>
          </p:cNvSpPr>
          <p:nvPr>
            <p:ph type="body" sz="quarter" idx="14"/>
          </p:nvPr>
        </p:nvSpPr>
        <p:spPr/>
        <p:txBody>
          <a:bodyPr/>
          <a:lstStyle/>
          <a:p>
            <a:endParaRPr lang="fr-FR"/>
          </a:p>
        </p:txBody>
      </p:sp>
      <p:pic>
        <p:nvPicPr>
          <p:cNvPr id="1026" name="Picture 2" descr="https://devbooster-si.cm-cic.fr/ddoc/devbooster.aspx?_pid=Image&amp;n=image-16bd586e-ba44-4796-ba7d-4fe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745" y="5963180"/>
            <a:ext cx="11334750" cy="3619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551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9566984" y="5973218"/>
            <a:ext cx="3259536" cy="5144397"/>
          </a:xfrm>
          <a:prstGeom prst="rect">
            <a:avLst/>
          </a:prstGeom>
          <a:ln>
            <a:noFill/>
          </a:ln>
          <a:effectLst>
            <a:outerShdw blurRad="292100" dist="139700" dir="2700000" algn="tl" rotWithShape="0">
              <a:srgbClr val="333333">
                <a:alpha val="65000"/>
              </a:srgbClr>
            </a:outerShdw>
          </a:effectLst>
        </p:spPr>
      </p:pic>
      <p:sp>
        <p:nvSpPr>
          <p:cNvPr id="5" name="Titre 4"/>
          <p:cNvSpPr>
            <a:spLocks noGrp="1"/>
          </p:cNvSpPr>
          <p:nvPr>
            <p:ph type="title"/>
          </p:nvPr>
        </p:nvSpPr>
        <p:spPr/>
        <p:txBody>
          <a:bodyPr/>
          <a:lstStyle/>
          <a:p>
            <a:r>
              <a:rPr lang="fr-FR" dirty="0"/>
              <a:t>Mise en œuvre</a:t>
            </a:r>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45</a:t>
            </a:fld>
            <a:endParaRPr lang="fr-FR" dirty="0"/>
          </a:p>
        </p:txBody>
      </p:sp>
      <p:sp>
        <p:nvSpPr>
          <p:cNvPr id="4" name="Espace réservé du texte 3"/>
          <p:cNvSpPr>
            <a:spLocks noGrp="1"/>
          </p:cNvSpPr>
          <p:nvPr>
            <p:ph type="body" sz="quarter" idx="13"/>
          </p:nvPr>
        </p:nvSpPr>
        <p:spPr/>
        <p:txBody>
          <a:bodyPr/>
          <a:lstStyle/>
          <a:p>
            <a:r>
              <a:rPr lang="fr-FR" dirty="0" smtClean="0">
                <a:hlinkClick r:id="rId4"/>
              </a:rPr>
              <a:t>TP 3.5</a:t>
            </a:r>
            <a:r>
              <a:rPr lang="fr-FR" dirty="0" smtClean="0"/>
              <a:t> </a:t>
            </a:r>
            <a:r>
              <a:rPr lang="fr-FR" dirty="0"/>
              <a:t>: </a:t>
            </a:r>
            <a:endParaRPr lang="fr-FR" dirty="0" smtClean="0"/>
          </a:p>
          <a:p>
            <a:pPr marL="571500" indent="-571500">
              <a:buFontTx/>
              <a:buChar char="-"/>
            </a:pPr>
            <a:r>
              <a:rPr lang="fr-FR" dirty="0" smtClean="0"/>
              <a:t>Importer la cinématique d’un virement </a:t>
            </a:r>
          </a:p>
          <a:p>
            <a:pPr marL="571500" indent="-571500">
              <a:buFontTx/>
              <a:buChar char="-"/>
            </a:pPr>
            <a:r>
              <a:rPr lang="fr-FR" dirty="0"/>
              <a:t>B</a:t>
            </a:r>
            <a:r>
              <a:rPr lang="fr-FR" dirty="0" smtClean="0"/>
              <a:t>rancher les services métiers aux pages importées</a:t>
            </a:r>
            <a:endParaRPr lang="fr-FR" dirty="0"/>
          </a:p>
          <a:p>
            <a:endParaRPr lang="fr-FR" dirty="0"/>
          </a:p>
        </p:txBody>
      </p:sp>
      <p:sp>
        <p:nvSpPr>
          <p:cNvPr id="13" name="Espace réservé du texte 12"/>
          <p:cNvSpPr>
            <a:spLocks noGrp="1"/>
          </p:cNvSpPr>
          <p:nvPr>
            <p:ph type="body" sz="quarter" idx="14"/>
          </p:nvPr>
        </p:nvSpPr>
        <p:spPr/>
        <p:txBody>
          <a:bodyPr/>
          <a:lstStyle/>
          <a:p>
            <a:endParaRPr lang="fr-F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0">
            <a:off x="18881757" y="1495803"/>
            <a:ext cx="4876190" cy="4876190"/>
          </a:xfrm>
          <a:prstGeom prst="rect">
            <a:avLst/>
          </a:prstGeom>
        </p:spPr>
      </p:pic>
      <p:pic>
        <p:nvPicPr>
          <p:cNvPr id="8" name="Image 7"/>
          <p:cNvPicPr>
            <a:picLocks noChangeAspect="1"/>
          </p:cNvPicPr>
          <p:nvPr/>
        </p:nvPicPr>
        <p:blipFill>
          <a:blip r:embed="rId6"/>
          <a:stretch>
            <a:fillRect/>
          </a:stretch>
        </p:blipFill>
        <p:spPr>
          <a:xfrm>
            <a:off x="1672755" y="5987389"/>
            <a:ext cx="3259535" cy="5151483"/>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7"/>
          <a:stretch>
            <a:fillRect/>
          </a:stretch>
        </p:blipFill>
        <p:spPr>
          <a:xfrm>
            <a:off x="5363233" y="5987389"/>
            <a:ext cx="3259536" cy="5130226"/>
          </a:xfrm>
          <a:prstGeom prst="rect">
            <a:avLst/>
          </a:prstGeom>
          <a:ln>
            <a:noFill/>
          </a:ln>
          <a:effectLst>
            <a:outerShdw blurRad="292100" dist="139700" dir="2700000" algn="tl" rotWithShape="0">
              <a:srgbClr val="333333">
                <a:alpha val="65000"/>
              </a:srgbClr>
            </a:outerShdw>
          </a:effectLst>
        </p:spPr>
      </p:pic>
      <p:pic>
        <p:nvPicPr>
          <p:cNvPr id="10" name="Image 9"/>
          <p:cNvPicPr>
            <a:picLocks noChangeAspect="1"/>
          </p:cNvPicPr>
          <p:nvPr/>
        </p:nvPicPr>
        <p:blipFill>
          <a:blip r:embed="rId8"/>
          <a:stretch>
            <a:fillRect/>
          </a:stretch>
        </p:blipFill>
        <p:spPr>
          <a:xfrm>
            <a:off x="5876505" y="7128561"/>
            <a:ext cx="3252449" cy="5137311"/>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9"/>
          <a:stretch>
            <a:fillRect/>
          </a:stretch>
        </p:blipFill>
        <p:spPr>
          <a:xfrm>
            <a:off x="13341872" y="5973218"/>
            <a:ext cx="3245363" cy="5137311"/>
          </a:xfrm>
          <a:prstGeom prst="rect">
            <a:avLst/>
          </a:prstGeom>
          <a:ln>
            <a:noFill/>
          </a:ln>
          <a:effectLst>
            <a:outerShdw blurRad="292100" dist="139700" dir="2700000" algn="tl" rotWithShape="0">
              <a:srgbClr val="333333">
                <a:alpha val="65000"/>
              </a:srgbClr>
            </a:outerShdw>
          </a:effectLst>
        </p:spPr>
      </p:pic>
      <p:pic>
        <p:nvPicPr>
          <p:cNvPr id="14" name="Image 13"/>
          <p:cNvPicPr>
            <a:picLocks noChangeAspect="1"/>
          </p:cNvPicPr>
          <p:nvPr/>
        </p:nvPicPr>
        <p:blipFill>
          <a:blip r:embed="rId10"/>
          <a:stretch>
            <a:fillRect/>
          </a:stretch>
        </p:blipFill>
        <p:spPr>
          <a:xfrm>
            <a:off x="17102587" y="5994475"/>
            <a:ext cx="3252449" cy="5144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02599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5016" r="5426"/>
          <a:stretch/>
        </p:blipFill>
        <p:spPr/>
      </p:pic>
      <p:sp>
        <p:nvSpPr>
          <p:cNvPr id="10" name="Titre 9"/>
          <p:cNvSpPr>
            <a:spLocks noGrp="1"/>
          </p:cNvSpPr>
          <p:nvPr>
            <p:ph type="title"/>
          </p:nvPr>
        </p:nvSpPr>
        <p:spPr/>
        <p:txBody>
          <a:bodyPr/>
          <a:lstStyle/>
          <a:p>
            <a:r>
              <a:rPr lang="fr-FR" dirty="0" smtClean="0"/>
              <a:t>Saisie - Spécialisées</a:t>
            </a:r>
            <a:endParaRPr lang="fr-FR" dirty="0"/>
          </a:p>
        </p:txBody>
      </p:sp>
      <p:grpSp>
        <p:nvGrpSpPr>
          <p:cNvPr id="2" name="Groupe 1"/>
          <p:cNvGrpSpPr/>
          <p:nvPr/>
        </p:nvGrpSpPr>
        <p:grpSpPr>
          <a:xfrm>
            <a:off x="915816" y="4661467"/>
            <a:ext cx="12693263" cy="4393070"/>
            <a:chOff x="915816" y="4661467"/>
            <a:chExt cx="12693263" cy="4393070"/>
          </a:xfrm>
          <a:effectLst>
            <a:outerShdw blurRad="190500" dist="127000" dir="2700000" algn="tl" rotWithShape="0">
              <a:prstClr val="black">
                <a:alpha val="50000"/>
              </a:prstClr>
            </a:outerShdw>
          </a:effectLst>
        </p:grpSpPr>
        <p:sp>
          <p:nvSpPr>
            <p:cNvPr id="5" name="Rectangle 4"/>
            <p:cNvSpPr/>
            <p:nvPr/>
          </p:nvSpPr>
          <p:spPr>
            <a:xfrm>
              <a:off x="915816" y="4661467"/>
              <a:ext cx="12693260" cy="1704022"/>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Saisie</a:t>
              </a:r>
              <a:endParaRPr lang="fr-FR" sz="5400" dirty="0">
                <a:solidFill>
                  <a:schemeClr val="bg1"/>
                </a:solidFill>
                <a:latin typeface="Segoe UI" panose="020B0502040204020203" pitchFamily="34" charset="0"/>
                <a:cs typeface="Segoe UI" panose="020B0502040204020203" pitchFamily="34" charset="0"/>
              </a:endParaRPr>
            </a:p>
          </p:txBody>
        </p:sp>
        <p:sp>
          <p:nvSpPr>
            <p:cNvPr id="6" name="Rectangle 5"/>
            <p:cNvSpPr/>
            <p:nvPr/>
          </p:nvSpPr>
          <p:spPr>
            <a:xfrm>
              <a:off x="915816" y="6602834"/>
              <a:ext cx="4013383" cy="2451702"/>
            </a:xfrm>
            <a:prstGeom prst="rect">
              <a:avLst/>
            </a:prstGeom>
            <a:solidFill>
              <a:srgbClr val="7030A0">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alpha val="50000"/>
                    </a:schemeClr>
                  </a:solidFill>
                  <a:latin typeface="Segoe UI" panose="020B0502040204020203" pitchFamily="34" charset="0"/>
                  <a:cs typeface="Segoe UI" panose="020B0502040204020203" pitchFamily="34" charset="0"/>
                </a:rPr>
                <a:t>Formulaire</a:t>
              </a:r>
              <a:endParaRPr lang="fr-FR" sz="5400" dirty="0">
                <a:solidFill>
                  <a:schemeClr val="bg1">
                    <a:alpha val="50000"/>
                  </a:schemeClr>
                </a:solidFill>
                <a:latin typeface="Segoe UI" panose="020B0502040204020203" pitchFamily="34" charset="0"/>
                <a:cs typeface="Segoe UI" panose="020B0502040204020203" pitchFamily="34" charset="0"/>
              </a:endParaRPr>
            </a:p>
          </p:txBody>
        </p:sp>
        <p:sp>
          <p:nvSpPr>
            <p:cNvPr id="7" name="Rectangle 6"/>
            <p:cNvSpPr/>
            <p:nvPr/>
          </p:nvSpPr>
          <p:spPr>
            <a:xfrm>
              <a:off x="5255755" y="6602835"/>
              <a:ext cx="4013383" cy="2451702"/>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Sélection Multiple</a:t>
              </a:r>
              <a:endParaRPr lang="fr-FR" sz="54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9595696" y="6602834"/>
              <a:ext cx="4013383" cy="2451702"/>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Scan</a:t>
              </a:r>
              <a:endParaRPr lang="fr-FR" sz="54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4095128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sélection multiple parmi une liste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47</a:t>
            </a:fld>
            <a:endParaRPr lang="fr-FR" dirty="0"/>
          </a:p>
        </p:txBody>
      </p:sp>
      <p:sp>
        <p:nvSpPr>
          <p:cNvPr id="4" name="Espace réservé du texte 3"/>
          <p:cNvSpPr>
            <a:spLocks noGrp="1"/>
          </p:cNvSpPr>
          <p:nvPr>
            <p:ph type="body" sz="quarter" idx="13"/>
          </p:nvPr>
        </p:nvSpPr>
        <p:spPr/>
        <p:txBody>
          <a:bodyPr/>
          <a:lstStyle/>
          <a:p>
            <a:r>
              <a:rPr lang="fr-FR" dirty="0" smtClean="0"/>
              <a:t>Fonctionnement</a:t>
            </a:r>
          </a:p>
          <a:p>
            <a:pPr lvl="1"/>
            <a:r>
              <a:rPr lang="fr-FR" dirty="0" smtClean="0"/>
              <a:t>Action pour basculer en mode sélection</a:t>
            </a:r>
          </a:p>
          <a:p>
            <a:pPr lvl="1"/>
            <a:r>
              <a:rPr lang="fr-FR" dirty="0" smtClean="0"/>
              <a:t>Possibilité de cocher plusieurs éléments</a:t>
            </a:r>
          </a:p>
          <a:p>
            <a:pPr lvl="1"/>
            <a:r>
              <a:rPr lang="fr-FR" dirty="0" smtClean="0"/>
              <a:t>Action de validation</a:t>
            </a:r>
          </a:p>
          <a:p>
            <a:pPr lvl="1"/>
            <a:endParaRPr lang="fr-FR" dirty="0" smtClean="0"/>
          </a:p>
          <a:p>
            <a:pPr lvl="1"/>
            <a:endParaRPr lang="fr-FR" dirty="0"/>
          </a:p>
          <a:p>
            <a:r>
              <a:rPr lang="fr-FR" dirty="0" smtClean="0"/>
              <a:t>Eléments pris en charge</a:t>
            </a:r>
            <a:endParaRPr lang="fr-FR" dirty="0"/>
          </a:p>
          <a:p>
            <a:pPr lvl="1"/>
            <a:r>
              <a:rPr lang="fr-FR" dirty="0" smtClean="0"/>
              <a:t>Seuls deux éléments acceptés</a:t>
            </a:r>
          </a:p>
          <a:p>
            <a:pPr lvl="1"/>
            <a:r>
              <a:rPr lang="fr-FR" dirty="0" smtClean="0"/>
              <a:t>&lt;</a:t>
            </a:r>
            <a:r>
              <a:rPr lang="fr-FR" dirty="0" err="1"/>
              <a:t>spid:SelectableSimpleItem</a:t>
            </a:r>
            <a:r>
              <a:rPr lang="fr-FR" dirty="0"/>
              <a:t>&gt;</a:t>
            </a:r>
          </a:p>
          <a:p>
            <a:pPr lvl="1"/>
            <a:r>
              <a:rPr lang="fr-FR" dirty="0"/>
              <a:t>&lt;</a:t>
            </a:r>
            <a:r>
              <a:rPr lang="fr-FR" dirty="0" err="1"/>
              <a:t>spid:SelectableExtendedItem</a:t>
            </a:r>
            <a:r>
              <a:rPr lang="fr-FR" dirty="0" smtClean="0"/>
              <a:t>&gt;</a:t>
            </a:r>
          </a:p>
          <a:p>
            <a:pPr lvl="1"/>
            <a:r>
              <a:rPr lang="fr-FR" dirty="0"/>
              <a:t>Propriété « </a:t>
            </a:r>
            <a:r>
              <a:rPr lang="fr-FR" dirty="0" err="1"/>
              <a:t>IsSelectedRef</a:t>
            </a:r>
            <a:r>
              <a:rPr lang="fr-FR" dirty="0"/>
              <a:t> </a:t>
            </a:r>
            <a:r>
              <a:rPr lang="fr-FR" dirty="0" smtClean="0"/>
              <a:t>» de type booléen</a:t>
            </a:r>
            <a:endParaRPr lang="fr-FR" dirty="0"/>
          </a:p>
          <a:p>
            <a:pPr lvl="1"/>
            <a:endParaRPr lang="fr-FR" dirty="0"/>
          </a:p>
          <a:p>
            <a:r>
              <a:rPr lang="fr-FR" dirty="0" smtClean="0"/>
              <a:t>Compagnons usuels</a:t>
            </a:r>
          </a:p>
          <a:p>
            <a:pPr lvl="1"/>
            <a:r>
              <a:rPr lang="fr-FR" dirty="0"/>
              <a:t>&lt;</a:t>
            </a:r>
            <a:r>
              <a:rPr lang="fr-FR" dirty="0" err="1"/>
              <a:t>spid:ComparisonHeaderItem</a:t>
            </a:r>
            <a:r>
              <a:rPr lang="fr-FR" dirty="0" smtClean="0"/>
              <a:t>&gt;</a:t>
            </a:r>
          </a:p>
          <a:p>
            <a:pPr lvl="1"/>
            <a:r>
              <a:rPr lang="fr-FR" dirty="0" smtClean="0"/>
              <a:t>&lt;</a:t>
            </a:r>
            <a:r>
              <a:rPr lang="fr-FR" dirty="0" err="1" smtClean="0"/>
              <a:t>spid:ComparisonItem</a:t>
            </a:r>
            <a:r>
              <a:rPr lang="fr-FR" dirty="0"/>
              <a:t>&gt;</a:t>
            </a:r>
          </a:p>
          <a:p>
            <a:pPr lvl="1"/>
            <a:endParaRPr lang="fr-FR" dirty="0" smtClean="0"/>
          </a:p>
          <a:p>
            <a:pPr lvl="1"/>
            <a:endParaRPr lang="fr-FR" dirty="0" smtClean="0"/>
          </a:p>
        </p:txBody>
      </p:sp>
      <p:sp>
        <p:nvSpPr>
          <p:cNvPr id="6" name="Espace réservé du texte 5"/>
          <p:cNvSpPr>
            <a:spLocks noGrp="1"/>
          </p:cNvSpPr>
          <p:nvPr>
            <p:ph type="body" sz="quarter" idx="14"/>
          </p:nvPr>
        </p:nvSpPr>
        <p:spPr/>
        <p:txBody>
          <a:bodyPr/>
          <a:lstStyle/>
          <a:p>
            <a:r>
              <a:rPr lang="fr-FR" dirty="0" smtClean="0"/>
              <a:t>&lt;</a:t>
            </a:r>
            <a:r>
              <a:rPr lang="fr-FR" dirty="0" err="1" smtClean="0"/>
              <a:t>spid:SelectionListPage</a:t>
            </a:r>
            <a:r>
              <a:rPr lang="fr-FR" dirty="0"/>
              <a:t>&gt;</a:t>
            </a:r>
          </a:p>
        </p:txBody>
      </p:sp>
      <p:pic>
        <p:nvPicPr>
          <p:cNvPr id="7" name="Image 6"/>
          <p:cNvPicPr>
            <a:picLocks noChangeAspect="1"/>
          </p:cNvPicPr>
          <p:nvPr/>
        </p:nvPicPr>
        <p:blipFill>
          <a:blip r:embed="rId3"/>
          <a:stretch>
            <a:fillRect/>
          </a:stretch>
        </p:blipFill>
        <p:spPr>
          <a:xfrm>
            <a:off x="11542677" y="2443718"/>
            <a:ext cx="5947655" cy="9394445"/>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4"/>
          <a:stretch>
            <a:fillRect/>
          </a:stretch>
        </p:blipFill>
        <p:spPr>
          <a:xfrm>
            <a:off x="17925287" y="2443718"/>
            <a:ext cx="5947655" cy="9407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15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de scan de document</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48</a:t>
            </a:fld>
            <a:endParaRPr lang="fr-FR" dirty="0"/>
          </a:p>
        </p:txBody>
      </p:sp>
      <p:sp>
        <p:nvSpPr>
          <p:cNvPr id="4" name="Espace réservé du texte 3"/>
          <p:cNvSpPr>
            <a:spLocks noGrp="1"/>
          </p:cNvSpPr>
          <p:nvPr>
            <p:ph type="body" sz="quarter" idx="13"/>
          </p:nvPr>
        </p:nvSpPr>
        <p:spPr/>
        <p:txBody>
          <a:bodyPr/>
          <a:lstStyle/>
          <a:p>
            <a:r>
              <a:rPr lang="fr-FR" dirty="0" smtClean="0"/>
              <a:t>Scan de document</a:t>
            </a:r>
          </a:p>
          <a:p>
            <a:pPr lvl="1"/>
            <a:r>
              <a:rPr lang="fr-FR" dirty="0" smtClean="0"/>
              <a:t>Permis de </a:t>
            </a:r>
            <a:r>
              <a:rPr lang="fr-FR" dirty="0"/>
              <a:t>conduire</a:t>
            </a:r>
            <a:r>
              <a:rPr lang="fr-FR" dirty="0" smtClean="0"/>
              <a:t> FR</a:t>
            </a:r>
          </a:p>
          <a:p>
            <a:pPr lvl="1"/>
            <a:r>
              <a:rPr lang="fr-FR" dirty="0" smtClean="0"/>
              <a:t>Permis de conduire EU</a:t>
            </a:r>
          </a:p>
          <a:p>
            <a:pPr lvl="1"/>
            <a:r>
              <a:rPr lang="fr-FR" dirty="0" smtClean="0"/>
              <a:t>Carte d’identité</a:t>
            </a:r>
          </a:p>
          <a:p>
            <a:pPr lvl="1"/>
            <a:r>
              <a:rPr lang="fr-FR" dirty="0" smtClean="0"/>
              <a:t>Générique A4</a:t>
            </a:r>
          </a:p>
          <a:p>
            <a:pPr lvl="1"/>
            <a:r>
              <a:rPr lang="fr-FR" dirty="0" smtClean="0"/>
              <a:t>Générique image/photo</a:t>
            </a:r>
          </a:p>
          <a:p>
            <a:pPr lvl="1"/>
            <a:r>
              <a:rPr lang="fr-FR" dirty="0" smtClean="0"/>
              <a:t>Carte grise</a:t>
            </a:r>
          </a:p>
          <a:p>
            <a:pPr lvl="1"/>
            <a:endParaRPr lang="fr-FR" dirty="0"/>
          </a:p>
          <a:p>
            <a:r>
              <a:rPr lang="fr-FR" dirty="0" smtClean="0"/>
              <a:t>Premier contrôle coté mobile</a:t>
            </a:r>
          </a:p>
          <a:p>
            <a:endParaRPr lang="fr-FR" dirty="0"/>
          </a:p>
          <a:p>
            <a:r>
              <a:rPr lang="fr-FR" dirty="0" smtClean="0"/>
              <a:t>&lt;</a:t>
            </a:r>
            <a:r>
              <a:rPr lang="fr-FR" dirty="0" err="1" smtClean="0"/>
              <a:t>spid:DocumentScanAndUploadItem</a:t>
            </a:r>
            <a:r>
              <a:rPr lang="fr-FR" dirty="0" smtClean="0"/>
              <a:t>&gt;</a:t>
            </a:r>
          </a:p>
          <a:p>
            <a:pPr lvl="1"/>
            <a:r>
              <a:rPr lang="fr-FR" dirty="0" smtClean="0"/>
              <a:t>Une balise pour chaque fichier attendu</a:t>
            </a:r>
          </a:p>
          <a:p>
            <a:pPr lvl="1"/>
            <a:r>
              <a:rPr lang="fr-FR" dirty="0" smtClean="0"/>
              <a:t>Plusieurs fichiers possibles (plusieurs pages A4, recto/verso)</a:t>
            </a:r>
          </a:p>
        </p:txBody>
      </p:sp>
      <p:sp>
        <p:nvSpPr>
          <p:cNvPr id="6" name="Espace réservé du texte 5"/>
          <p:cNvSpPr>
            <a:spLocks noGrp="1"/>
          </p:cNvSpPr>
          <p:nvPr>
            <p:ph type="body" sz="quarter" idx="14"/>
          </p:nvPr>
        </p:nvSpPr>
        <p:spPr/>
        <p:txBody>
          <a:bodyPr/>
          <a:lstStyle/>
          <a:p>
            <a:r>
              <a:rPr lang="fr-FR" dirty="0"/>
              <a:t>&lt;</a:t>
            </a:r>
            <a:r>
              <a:rPr lang="fr-FR" dirty="0" err="1" smtClean="0"/>
              <a:t>spid:DocumentScanAndUploadPage</a:t>
            </a:r>
            <a:r>
              <a:rPr lang="fr-FR" dirty="0" smtClean="0"/>
              <a:t>&gt;</a:t>
            </a:r>
            <a:endParaRPr lang="fr-FR" dirty="0"/>
          </a:p>
        </p:txBody>
      </p:sp>
      <p:pic>
        <p:nvPicPr>
          <p:cNvPr id="8" name="Image 7"/>
          <p:cNvPicPr>
            <a:picLocks noChangeAspect="1"/>
          </p:cNvPicPr>
          <p:nvPr/>
        </p:nvPicPr>
        <p:blipFill>
          <a:blip r:embed="rId2"/>
          <a:stretch>
            <a:fillRect/>
          </a:stretch>
        </p:blipFill>
        <p:spPr>
          <a:xfrm>
            <a:off x="15902638" y="2160563"/>
            <a:ext cx="5944211" cy="9361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0089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Démonstration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49</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9" name="Espace réservé du texte 8"/>
          <p:cNvSpPr>
            <a:spLocks noGrp="1"/>
          </p:cNvSpPr>
          <p:nvPr>
            <p:ph type="body" sz="quarter" idx="14"/>
          </p:nvPr>
        </p:nvSpPr>
        <p:spPr/>
        <p:txBody>
          <a:bodyPr/>
          <a:lstStyle/>
          <a:p>
            <a:endParaRPr lang="fr-F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700000">
            <a:off x="10251615" y="4826303"/>
            <a:ext cx="4876190" cy="4876190"/>
          </a:xfrm>
          <a:prstGeom prst="rect">
            <a:avLst/>
          </a:prstGeom>
        </p:spPr>
      </p:pic>
    </p:spTree>
    <p:extLst>
      <p:ext uri="{BB962C8B-B14F-4D97-AF65-F5344CB8AC3E}">
        <p14:creationId xmlns:p14="http://schemas.microsoft.com/office/powerpoint/2010/main" val="308935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Structure générale des pages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5</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Exemple d’une page rudimentaire</a:t>
            </a:r>
            <a:endParaRPr lang="fr-FR" dirty="0"/>
          </a:p>
        </p:txBody>
      </p:sp>
      <p:sp>
        <p:nvSpPr>
          <p:cNvPr id="16" name="Rectangle 15"/>
          <p:cNvSpPr/>
          <p:nvPr/>
        </p:nvSpPr>
        <p:spPr>
          <a:xfrm>
            <a:off x="12661901" y="3107025"/>
            <a:ext cx="9512300" cy="8217634"/>
          </a:xfrm>
          <a:prstGeom prst="rect">
            <a:avLst/>
          </a:prstGeom>
        </p:spPr>
        <p:txBody>
          <a:bodyPr wrap="square">
            <a:spAutoFit/>
          </a:bodyPr>
          <a:lstStyle/>
          <a:p>
            <a:r>
              <a:rPr lang="fr-FR" sz="2400" dirty="0">
                <a:solidFill>
                  <a:srgbClr val="0000FF"/>
                </a:solidFill>
                <a:latin typeface="Consolas" panose="020B0609020204030204" pitchFamily="49" charset="0"/>
              </a:rPr>
              <a:t>&lt;</a:t>
            </a:r>
            <a:r>
              <a:rPr lang="fr-FR" sz="2400" b="1" dirty="0" err="1">
                <a:solidFill>
                  <a:srgbClr val="A31515"/>
                </a:solidFill>
                <a:latin typeface="Consolas" panose="020B0609020204030204" pitchFamily="49" charset="0"/>
              </a:rPr>
              <a:t>spid:DetailPage</a:t>
            </a:r>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webxforms</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devbooster</a:t>
            </a:r>
            <a:r>
              <a:rPr lang="fr-FR" sz="2400" dirty="0">
                <a:solidFill>
                  <a:srgbClr val="000000"/>
                </a:solidFill>
                <a:latin typeface="Consolas" panose="020B0609020204030204" pitchFamily="49" charset="0"/>
              </a:rPr>
              <a:t>"</a:t>
            </a:r>
          </a:p>
          <a:p>
            <a:r>
              <a:rPr lang="fr-FR" sz="2400" dirty="0">
                <a:solidFill>
                  <a:srgbClr val="0000FF"/>
                </a:solidFill>
                <a:latin typeface="Consolas" panose="020B0609020204030204" pitchFamily="49" charset="0"/>
              </a:rPr>
              <a:t>               </a:t>
            </a:r>
            <a:r>
              <a:rPr lang="fr-FR" sz="2400" dirty="0" err="1">
                <a:solidFill>
                  <a:srgbClr val="FF0000"/>
                </a:solidFill>
                <a:latin typeface="Consolas" panose="020B0609020204030204" pitchFamily="49" charset="0"/>
              </a:rPr>
              <a:t>xmlns:spid</a:t>
            </a:r>
            <a:r>
              <a:rPr lang="fr-FR" sz="2400" dirty="0">
                <a:solidFill>
                  <a:srgbClr val="0000FF"/>
                </a:solidFill>
                <a:latin typeface="Consolas" panose="020B0609020204030204" pitchFamily="49" charset="0"/>
              </a:rPr>
              <a:t>=</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http://e-i.com/</a:t>
            </a:r>
            <a:r>
              <a:rPr lang="fr-FR" sz="2400" dirty="0" err="1">
                <a:solidFill>
                  <a:srgbClr val="0000FF"/>
                </a:solidFill>
                <a:latin typeface="Consolas" panose="020B0609020204030204" pitchFamily="49" charset="0"/>
              </a:rPr>
              <a:t>devb</a:t>
            </a:r>
            <a:r>
              <a:rPr lang="fr-FR" sz="2400" dirty="0">
                <a:solidFill>
                  <a:srgbClr val="0000FF"/>
                </a:solidFill>
                <a:latin typeface="Consolas" panose="020B0609020204030204" pitchFamily="49" charset="0"/>
              </a:rPr>
              <a:t>/</a:t>
            </a:r>
            <a:r>
              <a:rPr lang="fr-FR" sz="2400" dirty="0" err="1">
                <a:solidFill>
                  <a:srgbClr val="0000FF"/>
                </a:solidFill>
                <a:latin typeface="Consolas" panose="020B0609020204030204" pitchFamily="49" charset="0"/>
              </a:rPr>
              <a:t>spid</a:t>
            </a:r>
            <a:r>
              <a:rPr lang="fr-FR" sz="2400" dirty="0">
                <a:solidFill>
                  <a:srgbClr val="000000"/>
                </a:solidFill>
                <a:latin typeface="Consolas" panose="020B0609020204030204" pitchFamily="49" charset="0"/>
              </a:rPr>
              <a:t>"</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spid:DetailPage.Title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00"/>
                </a:solidFill>
                <a:latin typeface="Consolas" panose="020B0609020204030204" pitchFamily="49" charset="0"/>
              </a:rPr>
              <a:t>    Titre </a:t>
            </a:r>
            <a:r>
              <a:rPr lang="fr-FR" sz="2400" dirty="0">
                <a:solidFill>
                  <a:srgbClr val="000000"/>
                </a:solidFill>
                <a:latin typeface="Consolas" panose="020B0609020204030204" pitchFamily="49" charset="0"/>
              </a:rPr>
              <a:t>de la page</a:t>
            </a: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spid:DetailPage.Title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b="1" dirty="0" err="1">
                <a:solidFill>
                  <a:srgbClr val="A31515"/>
                </a:solidFill>
                <a:latin typeface="Consolas" panose="020B0609020204030204" pitchFamily="49" charset="0"/>
              </a:rPr>
              <a:t>spid:FunctionBlock</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spid:FunctionBlock.Title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00"/>
                </a:solidFill>
                <a:latin typeface="Consolas" panose="020B0609020204030204" pitchFamily="49" charset="0"/>
              </a:rPr>
              <a:t>      Titre </a:t>
            </a:r>
            <a:r>
              <a:rPr lang="fr-FR" sz="2400" dirty="0">
                <a:solidFill>
                  <a:srgbClr val="000000"/>
                </a:solidFill>
                <a:latin typeface="Consolas" panose="020B0609020204030204" pitchFamily="49" charset="0"/>
              </a:rPr>
              <a:t>du </a:t>
            </a:r>
            <a:r>
              <a:rPr lang="fr-FR" sz="2400" dirty="0" smtClean="0">
                <a:solidFill>
                  <a:srgbClr val="000000"/>
                </a:solidFill>
                <a:latin typeface="Consolas" panose="020B0609020204030204" pitchFamily="49" charset="0"/>
              </a:rPr>
              <a:t>bloc</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spid:FunctionBlock.Title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b="1" dirty="0" err="1">
                <a:solidFill>
                  <a:srgbClr val="A31515"/>
                </a:solidFill>
                <a:latin typeface="Consolas" panose="020B0609020204030204" pitchFamily="49" charset="0"/>
              </a:rPr>
              <a:t>spid:SimpleItem</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spid:SimpleItem.Title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00"/>
                </a:solidFill>
                <a:latin typeface="Consolas" panose="020B0609020204030204" pitchFamily="49" charset="0"/>
              </a:rPr>
              <a:t>        Titre </a:t>
            </a:r>
            <a:r>
              <a:rPr lang="fr-FR" sz="2400" dirty="0">
                <a:solidFill>
                  <a:srgbClr val="000000"/>
                </a:solidFill>
                <a:latin typeface="Consolas" panose="020B0609020204030204" pitchFamily="49" charset="0"/>
              </a:rPr>
              <a:t>de l'élément</a:t>
            </a: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spid:SimpleItem.Title</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r>
              <a:rPr lang="fr-FR" sz="2400" dirty="0" smtClean="0">
                <a:solidFill>
                  <a:srgbClr val="000000"/>
                </a:solidFill>
                <a:latin typeface="Consolas" panose="020B0609020204030204" pitchFamily="49" charset="0"/>
              </a:rPr>
              <a:t>      Texte </a:t>
            </a:r>
            <a:r>
              <a:rPr lang="fr-FR" sz="2400" dirty="0">
                <a:solidFill>
                  <a:srgbClr val="000000"/>
                </a:solidFill>
                <a:latin typeface="Consolas" panose="020B0609020204030204" pitchFamily="49" charset="0"/>
              </a:rPr>
              <a:t>de l'élément</a:t>
            </a: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spid:SimpleItem</a:t>
            </a:r>
            <a:r>
              <a:rPr lang="fr-FR" sz="2400" dirty="0">
                <a:solidFill>
                  <a:srgbClr val="0000FF"/>
                </a:solidFill>
                <a:latin typeface="Consolas" panose="020B0609020204030204" pitchFamily="49" charset="0"/>
              </a:rPr>
              <a:t>&gt;</a:t>
            </a:r>
            <a:endParaRPr lang="fr-FR" sz="2400" dirty="0">
              <a:solidFill>
                <a:srgbClr val="000000"/>
              </a:solidFill>
              <a:latin typeface="Consolas" panose="020B0609020204030204" pitchFamily="49" charset="0"/>
            </a:endParaRPr>
          </a:p>
          <a:p>
            <a:endParaRPr lang="fr-FR" sz="2400" dirty="0">
              <a:solidFill>
                <a:srgbClr val="000000"/>
              </a:solidFill>
              <a:latin typeface="Consolas" panose="020B0609020204030204" pitchFamily="49" charset="0"/>
            </a:endParaRPr>
          </a:p>
          <a:p>
            <a:r>
              <a:rPr lang="fr-FR" sz="2400" dirty="0" smtClean="0">
                <a:solidFill>
                  <a:srgbClr val="0000FF"/>
                </a:solidFill>
                <a:latin typeface="Consolas" panose="020B0609020204030204" pitchFamily="49" charset="0"/>
              </a:rPr>
              <a:t>  &lt;/</a:t>
            </a:r>
            <a:r>
              <a:rPr lang="fr-FR" sz="2400" dirty="0" err="1">
                <a:solidFill>
                  <a:srgbClr val="A31515"/>
                </a:solidFill>
                <a:latin typeface="Consolas" panose="020B0609020204030204" pitchFamily="49" charset="0"/>
              </a:rPr>
              <a:t>spid:FunctionBlock</a:t>
            </a:r>
            <a:r>
              <a:rPr lang="fr-FR" sz="2400" dirty="0" smtClean="0">
                <a:solidFill>
                  <a:srgbClr val="0000FF"/>
                </a:solidFill>
                <a:latin typeface="Consolas" panose="020B0609020204030204" pitchFamily="49" charset="0"/>
              </a:rPr>
              <a:t>&gt;</a:t>
            </a:r>
          </a:p>
          <a:p>
            <a:endParaRPr lang="fr-FR" sz="2400" dirty="0">
              <a:solidFill>
                <a:srgbClr val="000000"/>
              </a:solidFill>
              <a:latin typeface="Consolas" panose="020B0609020204030204" pitchFamily="49" charset="0"/>
            </a:endParaRPr>
          </a:p>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spid:DetailPage</a:t>
            </a:r>
            <a:r>
              <a:rPr lang="fr-FR" sz="2400" dirty="0">
                <a:solidFill>
                  <a:srgbClr val="0000FF"/>
                </a:solidFill>
                <a:latin typeface="Consolas" panose="020B0609020204030204" pitchFamily="49" charset="0"/>
              </a:rPr>
              <a:t>&gt;</a:t>
            </a:r>
            <a:endParaRPr lang="fr-FR" sz="2400" dirty="0"/>
          </a:p>
        </p:txBody>
      </p:sp>
      <p:sp>
        <p:nvSpPr>
          <p:cNvPr id="17" name="Rectangle 16"/>
          <p:cNvSpPr/>
          <p:nvPr/>
        </p:nvSpPr>
        <p:spPr>
          <a:xfrm>
            <a:off x="12661900" y="3107024"/>
            <a:ext cx="9512300" cy="8314746"/>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3022652" y="5589587"/>
            <a:ext cx="8770548" cy="5143525"/>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13262083" y="7504613"/>
            <a:ext cx="8251717" cy="2329658"/>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 name="Image 3"/>
          <p:cNvPicPr>
            <a:picLocks noChangeAspect="1"/>
          </p:cNvPicPr>
          <p:nvPr/>
        </p:nvPicPr>
        <p:blipFill>
          <a:blip r:embed="rId3"/>
          <a:stretch>
            <a:fillRect/>
          </a:stretch>
        </p:blipFill>
        <p:spPr>
          <a:xfrm>
            <a:off x="2175650" y="3322924"/>
            <a:ext cx="8238350" cy="13009125"/>
          </a:xfrm>
          <a:prstGeom prst="rect">
            <a:avLst/>
          </a:prstGeom>
          <a:ln>
            <a:noFill/>
          </a:ln>
          <a:effectLst>
            <a:outerShdw blurRad="292100" dist="139700" dir="2700000" algn="tl" rotWithShape="0">
              <a:srgbClr val="333333">
                <a:alpha val="65000"/>
              </a:srgbClr>
            </a:outerShdw>
          </a:effectLst>
        </p:spPr>
      </p:pic>
      <p:sp>
        <p:nvSpPr>
          <p:cNvPr id="18" name="Rectangle 17"/>
          <p:cNvSpPr/>
          <p:nvPr/>
        </p:nvSpPr>
        <p:spPr>
          <a:xfrm>
            <a:off x="1017651" y="3111500"/>
            <a:ext cx="10664698" cy="128524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228531" y="4606073"/>
            <a:ext cx="10169551" cy="2607527"/>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672301" y="5721275"/>
            <a:ext cx="9245046" cy="111760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cxnSp>
        <p:nvCxnSpPr>
          <p:cNvPr id="23" name="Connecteur droit avec flèche 22"/>
          <p:cNvCxnSpPr/>
          <p:nvPr/>
        </p:nvCxnSpPr>
        <p:spPr>
          <a:xfrm>
            <a:off x="10917347" y="5721274"/>
            <a:ext cx="2344735" cy="1790158"/>
          </a:xfrm>
          <a:prstGeom prst="straightConnector1">
            <a:avLst/>
          </a:prstGeom>
          <a:ln w="1016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11393551" y="4606072"/>
            <a:ext cx="1629100" cy="983515"/>
          </a:xfrm>
          <a:prstGeom prst="straightConnector1">
            <a:avLst/>
          </a:prstGeom>
          <a:ln w="1016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90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9"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695" r="14695"/>
          <a:stretch>
            <a:fillRect/>
          </a:stretch>
        </p:blipFill>
        <p:spPr/>
      </p:pic>
      <p:sp>
        <p:nvSpPr>
          <p:cNvPr id="10" name="Titre 9"/>
          <p:cNvSpPr>
            <a:spLocks noGrp="1"/>
          </p:cNvSpPr>
          <p:nvPr>
            <p:ph type="title"/>
          </p:nvPr>
        </p:nvSpPr>
        <p:spPr/>
        <p:txBody>
          <a:bodyPr/>
          <a:lstStyle/>
          <a:p>
            <a:r>
              <a:rPr lang="fr-FR" dirty="0" smtClean="0"/>
              <a:t>Pages spéciales</a:t>
            </a:r>
            <a:endParaRPr lang="fr-FR" dirty="0"/>
          </a:p>
        </p:txBody>
      </p:sp>
      <p:grpSp>
        <p:nvGrpSpPr>
          <p:cNvPr id="2" name="Groupe 1"/>
          <p:cNvGrpSpPr/>
          <p:nvPr/>
        </p:nvGrpSpPr>
        <p:grpSpPr>
          <a:xfrm>
            <a:off x="655123" y="4551680"/>
            <a:ext cx="13389287" cy="4673600"/>
            <a:chOff x="8284600" y="7987337"/>
            <a:chExt cx="8371060" cy="2921962"/>
          </a:xfrm>
          <a:effectLst>
            <a:outerShdw blurRad="190500" dist="127000" dir="2700000" algn="tl" rotWithShape="0">
              <a:prstClr val="black">
                <a:alpha val="50000"/>
              </a:prstClr>
            </a:outerShdw>
          </a:effectLst>
        </p:grpSpPr>
        <p:sp>
          <p:nvSpPr>
            <p:cNvPr id="5" name="Rectangle 4"/>
            <p:cNvSpPr/>
            <p:nvPr/>
          </p:nvSpPr>
          <p:spPr>
            <a:xfrm>
              <a:off x="8284600" y="7987337"/>
              <a:ext cx="8371060" cy="115402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Spéciales</a:t>
              </a:r>
              <a:endParaRPr lang="fr-FR" sz="5400" dirty="0">
                <a:solidFill>
                  <a:schemeClr val="bg1"/>
                </a:solidFill>
                <a:latin typeface="Segoe UI" panose="020B0502040204020203" pitchFamily="34" charset="0"/>
                <a:cs typeface="Segoe UI" panose="020B0502040204020203" pitchFamily="34" charset="0"/>
              </a:endParaRPr>
            </a:p>
          </p:txBody>
        </p:sp>
        <p:sp>
          <p:nvSpPr>
            <p:cNvPr id="6" name="Rectangle 5"/>
            <p:cNvSpPr/>
            <p:nvPr/>
          </p:nvSpPr>
          <p:spPr>
            <a:xfrm>
              <a:off x="828460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Web</a:t>
              </a:r>
              <a:endParaRPr lang="fr-FR" sz="5400" dirty="0">
                <a:solidFill>
                  <a:schemeClr val="bg1"/>
                </a:solidFill>
                <a:latin typeface="Segoe UI" panose="020B0502040204020203" pitchFamily="34" charset="0"/>
                <a:cs typeface="Segoe UI" panose="020B0502040204020203" pitchFamily="34" charset="0"/>
              </a:endParaRPr>
            </a:p>
          </p:txBody>
        </p:sp>
        <p:sp>
          <p:nvSpPr>
            <p:cNvPr id="7" name="Rectangle 6"/>
            <p:cNvSpPr/>
            <p:nvPr/>
          </p:nvSpPr>
          <p:spPr>
            <a:xfrm>
              <a:off x="1114674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Carrousel</a:t>
              </a:r>
              <a:endParaRPr lang="fr-FR" sz="54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14008880" y="9292430"/>
              <a:ext cx="2646780" cy="161686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5400" dirty="0" smtClean="0">
                  <a:solidFill>
                    <a:schemeClr val="bg1"/>
                  </a:solidFill>
                  <a:latin typeface="Segoe UI" panose="020B0502040204020203" pitchFamily="34" charset="0"/>
                  <a:cs typeface="Segoe UI" panose="020B0502040204020203" pitchFamily="34" charset="0"/>
                </a:rPr>
                <a:t>Push</a:t>
              </a:r>
              <a:endParaRPr lang="fr-FR" sz="54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3407915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Page spéciales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51</a:t>
            </a:fld>
            <a:endParaRPr lang="fr-FR" dirty="0"/>
          </a:p>
        </p:txBody>
      </p:sp>
      <p:sp>
        <p:nvSpPr>
          <p:cNvPr id="4" name="Espace réservé du texte 3"/>
          <p:cNvSpPr>
            <a:spLocks noGrp="1"/>
          </p:cNvSpPr>
          <p:nvPr>
            <p:ph type="body" sz="quarter" idx="13"/>
          </p:nvPr>
        </p:nvSpPr>
        <p:spPr/>
        <p:txBody>
          <a:bodyPr/>
          <a:lstStyle/>
          <a:p>
            <a:r>
              <a:rPr lang="fr-FR" dirty="0"/>
              <a:t>&lt;</a:t>
            </a:r>
            <a:r>
              <a:rPr lang="fr-FR" dirty="0" err="1"/>
              <a:t>spid:WebViewPage</a:t>
            </a:r>
            <a:r>
              <a:rPr lang="fr-FR" dirty="0"/>
              <a:t>&gt;</a:t>
            </a:r>
          </a:p>
          <a:p>
            <a:pPr lvl="1"/>
            <a:r>
              <a:rPr lang="fr-FR" dirty="0" smtClean="0"/>
              <a:t>Affiche une page web</a:t>
            </a:r>
          </a:p>
          <a:p>
            <a:pPr lvl="1"/>
            <a:r>
              <a:rPr lang="fr-FR" dirty="0" smtClean="0"/>
              <a:t>Pré-authentifié pour les pages du site web associé à </a:t>
            </a:r>
            <a:r>
              <a:rPr lang="fr-FR" dirty="0" err="1" smtClean="0"/>
              <a:t>l’app</a:t>
            </a:r>
            <a:endParaRPr lang="fr-FR" dirty="0" smtClean="0"/>
          </a:p>
          <a:p>
            <a:endParaRPr lang="fr-FR" dirty="0" smtClean="0"/>
          </a:p>
          <a:p>
            <a:endParaRPr lang="fr-FR" dirty="0" smtClean="0"/>
          </a:p>
          <a:p>
            <a:r>
              <a:rPr lang="fr-FR" dirty="0"/>
              <a:t>&lt;</a:t>
            </a:r>
            <a:r>
              <a:rPr lang="fr-FR" dirty="0" err="1" smtClean="0"/>
              <a:t>spid:PushInformationPage</a:t>
            </a:r>
            <a:r>
              <a:rPr lang="fr-FR" dirty="0" smtClean="0"/>
              <a:t>&gt;</a:t>
            </a:r>
          </a:p>
          <a:p>
            <a:pPr lvl="1"/>
            <a:r>
              <a:rPr lang="fr-FR" dirty="0" smtClean="0"/>
              <a:t>Invite à activer les notifications Push pour une fonctionnalité spécifique</a:t>
            </a:r>
          </a:p>
          <a:p>
            <a:endParaRPr lang="fr-FR" dirty="0"/>
          </a:p>
          <a:p>
            <a:endParaRPr lang="fr-FR" dirty="0" smtClean="0"/>
          </a:p>
          <a:p>
            <a:r>
              <a:rPr lang="fr-FR" dirty="0"/>
              <a:t>&lt;</a:t>
            </a:r>
            <a:r>
              <a:rPr lang="fr-FR" dirty="0" err="1" smtClean="0"/>
              <a:t>spid:CarouselPage</a:t>
            </a:r>
            <a:r>
              <a:rPr lang="fr-FR" dirty="0" smtClean="0"/>
              <a:t>&gt;</a:t>
            </a:r>
          </a:p>
          <a:p>
            <a:pPr lvl="1"/>
            <a:r>
              <a:rPr lang="fr-FR" dirty="0" smtClean="0"/>
              <a:t>Affiche un carrousel d’éléments</a:t>
            </a:r>
          </a:p>
          <a:p>
            <a:pPr lvl="1"/>
            <a:r>
              <a:rPr lang="fr-FR" dirty="0" smtClean="0"/>
              <a:t>Disponible dans la prochaine version de SPID (v21.000)</a:t>
            </a:r>
            <a:endParaRPr lang="fr-FR" dirty="0"/>
          </a:p>
        </p:txBody>
      </p:sp>
      <p:sp>
        <p:nvSpPr>
          <p:cNvPr id="6" name="Espace réservé du texte 5"/>
          <p:cNvSpPr>
            <a:spLocks noGrp="1"/>
          </p:cNvSpPr>
          <p:nvPr>
            <p:ph type="body" sz="quarter" idx="14"/>
          </p:nvPr>
        </p:nvSpPr>
        <p:spPr/>
        <p:txBody>
          <a:bodyPr/>
          <a:lstStyle/>
          <a:p>
            <a:r>
              <a:rPr lang="fr-FR" dirty="0" smtClean="0"/>
              <a:t>En quelques mots</a:t>
            </a:r>
            <a:endParaRPr lang="fr-FR" dirty="0"/>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t="3772"/>
          <a:stretch/>
        </p:blipFill>
        <p:spPr>
          <a:xfrm>
            <a:off x="16606685" y="1737805"/>
            <a:ext cx="6666269" cy="10556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1567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 r="10"/>
          <a:stretch>
            <a:fillRect/>
          </a:stretch>
        </p:blipFill>
        <p:spPr/>
      </p:pic>
      <p:sp>
        <p:nvSpPr>
          <p:cNvPr id="3" name="Titre 2"/>
          <p:cNvSpPr>
            <a:spLocks noGrp="1"/>
          </p:cNvSpPr>
          <p:nvPr>
            <p:ph type="title"/>
          </p:nvPr>
        </p:nvSpPr>
        <p:spPr/>
        <p:txBody>
          <a:bodyPr/>
          <a:lstStyle/>
          <a:p>
            <a:r>
              <a:rPr lang="fr-FR" dirty="0" smtClean="0"/>
              <a:t>Synthèse</a:t>
            </a:r>
            <a:endParaRPr lang="fr-FR" dirty="0"/>
          </a:p>
        </p:txBody>
      </p:sp>
    </p:spTree>
    <p:extLst>
      <p:ext uri="{BB962C8B-B14F-4D97-AF65-F5344CB8AC3E}">
        <p14:creationId xmlns:p14="http://schemas.microsoft.com/office/powerpoint/2010/main" val="9400071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Synthèse</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53</a:t>
            </a:fld>
            <a:endParaRPr lang="fr-FR" dirty="0"/>
          </a:p>
        </p:txBody>
      </p:sp>
      <p:sp>
        <p:nvSpPr>
          <p:cNvPr id="4" name="Espace réservé du texte 3"/>
          <p:cNvSpPr>
            <a:spLocks noGrp="1"/>
          </p:cNvSpPr>
          <p:nvPr>
            <p:ph type="body" sz="quarter" idx="13"/>
          </p:nvPr>
        </p:nvSpPr>
        <p:spPr/>
        <p:txBody>
          <a:bodyPr/>
          <a:lstStyle/>
          <a:p>
            <a:r>
              <a:rPr lang="fr-FR" dirty="0"/>
              <a:t>Approche « Sémantique </a:t>
            </a:r>
            <a:r>
              <a:rPr lang="fr-FR" dirty="0" smtClean="0"/>
              <a:t>»</a:t>
            </a:r>
          </a:p>
          <a:p>
            <a:pPr lvl="1"/>
            <a:r>
              <a:rPr lang="fr-FR" dirty="0" smtClean="0"/>
              <a:t>Description de la fonction des écrans, pas de leur apparence</a:t>
            </a:r>
          </a:p>
          <a:p>
            <a:pPr lvl="1"/>
            <a:r>
              <a:rPr lang="fr-FR" dirty="0" smtClean="0"/>
              <a:t>L’apparence </a:t>
            </a:r>
            <a:r>
              <a:rPr lang="fr-FR" dirty="0"/>
              <a:t>sera différente entre iOS et Android </a:t>
            </a:r>
            <a:endParaRPr lang="fr-FR" dirty="0" smtClean="0"/>
          </a:p>
          <a:p>
            <a:pPr lvl="1"/>
            <a:r>
              <a:rPr lang="fr-FR" dirty="0" smtClean="0"/>
              <a:t>Jeu </a:t>
            </a:r>
            <a:r>
              <a:rPr lang="fr-FR" dirty="0"/>
              <a:t>de composant réduits</a:t>
            </a:r>
          </a:p>
          <a:p>
            <a:endParaRPr lang="fr-FR" dirty="0" smtClean="0"/>
          </a:p>
          <a:p>
            <a:r>
              <a:rPr lang="fr-FR" dirty="0" smtClean="0"/>
              <a:t>Structure standard</a:t>
            </a:r>
          </a:p>
          <a:p>
            <a:pPr lvl="1"/>
            <a:r>
              <a:rPr lang="fr-FR" dirty="0" smtClean="0"/>
              <a:t>Page </a:t>
            </a:r>
            <a:r>
              <a:rPr lang="fr-FR" dirty="0"/>
              <a:t>: &lt;</a:t>
            </a:r>
            <a:r>
              <a:rPr lang="fr-FR" dirty="0" err="1" smtClean="0"/>
              <a:t>spid:xxxx</a:t>
            </a:r>
            <a:r>
              <a:rPr lang="fr-FR" b="1" dirty="0" err="1" smtClean="0"/>
              <a:t>Page</a:t>
            </a:r>
            <a:r>
              <a:rPr lang="fr-FR" dirty="0" smtClean="0"/>
              <a:t>&gt;</a:t>
            </a:r>
          </a:p>
          <a:p>
            <a:pPr lvl="1"/>
            <a:r>
              <a:rPr lang="fr-FR" dirty="0" smtClean="0"/>
              <a:t>Blocs / Groupes </a:t>
            </a:r>
            <a:r>
              <a:rPr lang="fr-FR" dirty="0"/>
              <a:t>: &lt;</a:t>
            </a:r>
            <a:r>
              <a:rPr lang="fr-FR" dirty="0" err="1" smtClean="0"/>
              <a:t>spid:xxxx</a:t>
            </a:r>
            <a:r>
              <a:rPr lang="fr-FR" b="1" dirty="0" err="1" smtClean="0"/>
              <a:t>Bloc</a:t>
            </a:r>
            <a:r>
              <a:rPr lang="fr-FR" dirty="0" smtClean="0"/>
              <a:t>&gt; / &lt;</a:t>
            </a:r>
            <a:r>
              <a:rPr lang="fr-FR" dirty="0" err="1" smtClean="0"/>
              <a:t>spid:xxxx</a:t>
            </a:r>
            <a:r>
              <a:rPr lang="fr-FR" b="1" dirty="0" err="1" smtClean="0"/>
              <a:t>Group</a:t>
            </a:r>
            <a:r>
              <a:rPr lang="fr-FR" dirty="0" smtClean="0"/>
              <a:t>&gt;</a:t>
            </a:r>
          </a:p>
          <a:p>
            <a:pPr lvl="1"/>
            <a:r>
              <a:rPr lang="fr-FR" dirty="0" err="1" smtClean="0"/>
              <a:t>Elements</a:t>
            </a:r>
            <a:r>
              <a:rPr lang="fr-FR" dirty="0" smtClean="0"/>
              <a:t> : &lt;</a:t>
            </a:r>
            <a:r>
              <a:rPr lang="fr-FR" dirty="0" err="1" smtClean="0"/>
              <a:t>spid:xxxx</a:t>
            </a:r>
            <a:r>
              <a:rPr lang="fr-FR" b="1" dirty="0" err="1" smtClean="0"/>
              <a:t>Item</a:t>
            </a:r>
            <a:r>
              <a:rPr lang="fr-FR" dirty="0" smtClean="0"/>
              <a:t>&gt;</a:t>
            </a:r>
          </a:p>
          <a:p>
            <a:pPr lvl="1"/>
            <a:r>
              <a:rPr lang="fr-FR" dirty="0" err="1" smtClean="0"/>
              <a:t>Sous-Elements</a:t>
            </a:r>
            <a:r>
              <a:rPr lang="fr-FR" dirty="0" smtClean="0"/>
              <a:t> </a:t>
            </a:r>
            <a:r>
              <a:rPr lang="fr-FR" dirty="0"/>
              <a:t>: &lt;</a:t>
            </a:r>
            <a:r>
              <a:rPr lang="fr-FR" dirty="0" err="1" smtClean="0"/>
              <a:t>spid:xxxx</a:t>
            </a:r>
            <a:r>
              <a:rPr lang="fr-FR" b="1" dirty="0" err="1" smtClean="0"/>
              <a:t>SubItem</a:t>
            </a:r>
            <a:r>
              <a:rPr lang="fr-FR" dirty="0"/>
              <a:t>&gt;</a:t>
            </a:r>
          </a:p>
          <a:p>
            <a:pPr indent="-457200"/>
            <a:endParaRPr lang="fr-FR" dirty="0"/>
          </a:p>
          <a:p>
            <a:r>
              <a:rPr lang="fr-FR" dirty="0" smtClean="0"/>
              <a:t>Code C# inchangé</a:t>
            </a:r>
          </a:p>
          <a:p>
            <a:pPr lvl="1"/>
            <a:r>
              <a:rPr lang="fr-FR" dirty="0" smtClean="0"/>
              <a:t>Tous les mécanismes DevBooster usuels sont disponibles</a:t>
            </a:r>
          </a:p>
          <a:p>
            <a:pPr lvl="1"/>
            <a:r>
              <a:rPr lang="fr-FR" dirty="0" smtClean="0"/>
              <a:t>Partage de code possible entre Web et App</a:t>
            </a:r>
            <a:endParaRPr lang="fr-FR" dirty="0"/>
          </a:p>
        </p:txBody>
      </p:sp>
      <p:sp>
        <p:nvSpPr>
          <p:cNvPr id="6" name="Espace réservé du texte 5"/>
          <p:cNvSpPr>
            <a:spLocks noGrp="1"/>
          </p:cNvSpPr>
          <p:nvPr>
            <p:ph type="body" sz="quarter" idx="14"/>
          </p:nvPr>
        </p:nvSpPr>
        <p:spPr/>
        <p:txBody>
          <a:bodyPr/>
          <a:lstStyle/>
          <a:p>
            <a:r>
              <a:rPr lang="fr-FR" dirty="0" smtClean="0"/>
              <a:t>A retenir</a:t>
            </a:r>
            <a:endParaRPr lang="fr-FR" dirty="0"/>
          </a:p>
        </p:txBody>
      </p:sp>
    </p:spTree>
    <p:extLst>
      <p:ext uri="{BB962C8B-B14F-4D97-AF65-F5344CB8AC3E}">
        <p14:creationId xmlns:p14="http://schemas.microsoft.com/office/powerpoint/2010/main" val="2574919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Zones communes à toutes les pages</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6</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7" name="Espace réservé du texte 6"/>
          <p:cNvSpPr>
            <a:spLocks noGrp="1"/>
          </p:cNvSpPr>
          <p:nvPr>
            <p:ph type="body" sz="quarter" idx="14"/>
          </p:nvPr>
        </p:nvSpPr>
        <p:spPr/>
        <p:txBody>
          <a:bodyPr/>
          <a:lstStyle/>
          <a:p>
            <a:endParaRPr lang="fr-FR"/>
          </a:p>
        </p:txBody>
      </p:sp>
      <p:sp>
        <p:nvSpPr>
          <p:cNvPr id="8" name="Rectangle 7"/>
          <p:cNvSpPr/>
          <p:nvPr/>
        </p:nvSpPr>
        <p:spPr>
          <a:xfrm>
            <a:off x="5904089" y="2004505"/>
            <a:ext cx="11950209" cy="1034727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fr-FR" sz="4400" dirty="0" smtClean="0">
                <a:solidFill>
                  <a:schemeClr val="bg1"/>
                </a:solidFill>
                <a:latin typeface="Segoe UI" panose="020B0502040204020203" pitchFamily="34" charset="0"/>
                <a:cs typeface="Segoe UI" panose="020B0502040204020203" pitchFamily="34" charset="0"/>
              </a:rPr>
              <a:t>&lt;</a:t>
            </a:r>
            <a:r>
              <a:rPr lang="fr-FR" sz="4400" dirty="0" err="1" smtClean="0">
                <a:solidFill>
                  <a:schemeClr val="bg1"/>
                </a:solidFill>
                <a:latin typeface="Segoe UI" panose="020B0502040204020203" pitchFamily="34" charset="0"/>
                <a:cs typeface="Segoe UI" panose="020B0502040204020203" pitchFamily="34" charset="0"/>
              </a:rPr>
              <a:t>spid:</a:t>
            </a:r>
            <a:r>
              <a:rPr lang="fr-FR" sz="4400" i="1" dirty="0" err="1" smtClean="0">
                <a:solidFill>
                  <a:schemeClr val="bg1"/>
                </a:solidFill>
                <a:latin typeface="Segoe UI" panose="020B0502040204020203" pitchFamily="34" charset="0"/>
                <a:cs typeface="Segoe UI" panose="020B0502040204020203" pitchFamily="34" charset="0"/>
              </a:rPr>
              <a:t>Xxx</a:t>
            </a:r>
            <a:r>
              <a:rPr lang="fr-FR" sz="4400" dirty="0" err="1" smtClean="0">
                <a:solidFill>
                  <a:schemeClr val="bg1"/>
                </a:solidFill>
                <a:latin typeface="Segoe UI" panose="020B0502040204020203" pitchFamily="34" charset="0"/>
                <a:cs typeface="Segoe UI" panose="020B0502040204020203" pitchFamily="34" charset="0"/>
              </a:rPr>
              <a:t>Page</a:t>
            </a:r>
            <a:r>
              <a:rPr lang="fr-FR" sz="4400" dirty="0" smtClean="0">
                <a:solidFill>
                  <a:schemeClr val="bg1"/>
                </a:solidFill>
                <a:latin typeface="Segoe UI" panose="020B0502040204020203" pitchFamily="34" charset="0"/>
                <a:cs typeface="Segoe UI" panose="020B0502040204020203" pitchFamily="34" charset="0"/>
              </a:rPr>
              <a:t>&gt;</a:t>
            </a:r>
            <a:endParaRPr lang="fr-FR" sz="4400" dirty="0">
              <a:solidFill>
                <a:schemeClr val="bg1"/>
              </a:solidFill>
              <a:latin typeface="Segoe UI" panose="020B0502040204020203" pitchFamily="34" charset="0"/>
              <a:cs typeface="Segoe UI" panose="020B0502040204020203" pitchFamily="34" charset="0"/>
            </a:endParaRPr>
          </a:p>
        </p:txBody>
      </p:sp>
      <p:sp>
        <p:nvSpPr>
          <p:cNvPr id="9" name="Rectangle 8"/>
          <p:cNvSpPr/>
          <p:nvPr/>
        </p:nvSpPr>
        <p:spPr>
          <a:xfrm>
            <a:off x="6148249" y="4203579"/>
            <a:ext cx="11461890" cy="10732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smtClean="0">
                <a:solidFill>
                  <a:schemeClr val="bg1"/>
                </a:solidFill>
                <a:latin typeface="Segoe UI" panose="020B0502040204020203" pitchFamily="34" charset="0"/>
                <a:cs typeface="Segoe UI" panose="020B0502040204020203" pitchFamily="34" charset="0"/>
              </a:rPr>
              <a:t>Entête fixe - </a:t>
            </a:r>
            <a:r>
              <a:rPr lang="fr-FR" sz="4400" dirty="0" err="1" smtClean="0">
                <a:solidFill>
                  <a:schemeClr val="bg1"/>
                </a:solidFill>
                <a:latin typeface="Segoe UI" panose="020B0502040204020203" pitchFamily="34" charset="0"/>
                <a:cs typeface="Segoe UI" panose="020B0502040204020203" pitchFamily="34" charset="0"/>
              </a:rPr>
              <a:t>StickyHeader</a:t>
            </a:r>
            <a:endParaRPr lang="fr-FR" sz="44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6148249" y="10801229"/>
            <a:ext cx="11461890" cy="10732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smtClean="0">
                <a:solidFill>
                  <a:schemeClr val="bg1"/>
                </a:solidFill>
                <a:latin typeface="Segoe UI" panose="020B0502040204020203" pitchFamily="34" charset="0"/>
                <a:cs typeface="Segoe UI" panose="020B0502040204020203" pitchFamily="34" charset="0"/>
              </a:rPr>
              <a:t>Pied de page fixe - </a:t>
            </a:r>
            <a:r>
              <a:rPr lang="fr-FR" sz="4400" dirty="0" err="1" smtClean="0">
                <a:solidFill>
                  <a:schemeClr val="bg1"/>
                </a:solidFill>
                <a:latin typeface="Segoe UI" panose="020B0502040204020203" pitchFamily="34" charset="0"/>
                <a:cs typeface="Segoe UI" panose="020B0502040204020203" pitchFamily="34" charset="0"/>
              </a:rPr>
              <a:t>StickyFooter</a:t>
            </a:r>
            <a:endParaRPr lang="fr-FR" sz="44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13703299" y="3012567"/>
            <a:ext cx="3906839" cy="10732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smtClean="0">
                <a:solidFill>
                  <a:schemeClr val="bg1"/>
                </a:solidFill>
                <a:latin typeface="Segoe UI" panose="020B0502040204020203" pitchFamily="34" charset="0"/>
                <a:cs typeface="Segoe UI" panose="020B0502040204020203" pitchFamily="34" charset="0"/>
              </a:rPr>
              <a:t>Liens - Links</a:t>
            </a:r>
            <a:endParaRPr lang="fr-FR" sz="44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6148249" y="3012566"/>
            <a:ext cx="7462976" cy="107327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smtClean="0">
                <a:solidFill>
                  <a:schemeClr val="bg1"/>
                </a:solidFill>
                <a:latin typeface="Segoe UI" panose="020B0502040204020203" pitchFamily="34" charset="0"/>
                <a:cs typeface="Segoe UI" panose="020B0502040204020203" pitchFamily="34" charset="0"/>
              </a:rPr>
              <a:t>Titre - </a:t>
            </a:r>
            <a:r>
              <a:rPr lang="fr-FR" sz="4400" dirty="0" err="1" smtClean="0">
                <a:solidFill>
                  <a:schemeClr val="bg1"/>
                </a:solidFill>
                <a:latin typeface="Segoe UI" panose="020B0502040204020203" pitchFamily="34" charset="0"/>
                <a:cs typeface="Segoe UI" panose="020B0502040204020203" pitchFamily="34" charset="0"/>
              </a:rPr>
              <a:t>Title</a:t>
            </a:r>
            <a:endParaRPr lang="fr-FR" sz="44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6148248" y="5521850"/>
            <a:ext cx="11461890" cy="4072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4400" dirty="0" smtClean="0">
                <a:solidFill>
                  <a:schemeClr val="tx1"/>
                </a:solidFill>
                <a:latin typeface="Segoe UI" panose="020B0502040204020203" pitchFamily="34" charset="0"/>
                <a:cs typeface="Segoe UI" panose="020B0502040204020203" pitchFamily="34" charset="0"/>
              </a:rPr>
              <a:t>Contenu</a:t>
            </a:r>
            <a:endParaRPr lang="fr-FR" sz="4400" dirty="0">
              <a:solidFill>
                <a:schemeClr val="tx1"/>
              </a:solidFill>
              <a:latin typeface="Segoe UI" panose="020B0502040204020203" pitchFamily="34" charset="0"/>
              <a:cs typeface="Segoe UI" panose="020B0502040204020203" pitchFamily="34" charset="0"/>
            </a:endParaRPr>
          </a:p>
        </p:txBody>
      </p:sp>
      <p:sp>
        <p:nvSpPr>
          <p:cNvPr id="14" name="Rectangle 13"/>
          <p:cNvSpPr/>
          <p:nvPr/>
        </p:nvSpPr>
        <p:spPr>
          <a:xfrm>
            <a:off x="6148248" y="9594729"/>
            <a:ext cx="11461890" cy="107327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4400" dirty="0" smtClean="0">
                <a:solidFill>
                  <a:schemeClr val="tx1"/>
                </a:solidFill>
                <a:latin typeface="Segoe UI" panose="020B0502040204020203" pitchFamily="34" charset="0"/>
                <a:cs typeface="Segoe UI" panose="020B0502040204020203" pitchFamily="34" charset="0"/>
              </a:rPr>
              <a:t>Pied de page - </a:t>
            </a:r>
            <a:r>
              <a:rPr lang="fr-FR" sz="4400" dirty="0" err="1" smtClean="0">
                <a:solidFill>
                  <a:schemeClr val="tx1"/>
                </a:solidFill>
                <a:latin typeface="Segoe UI" panose="020B0502040204020203" pitchFamily="34" charset="0"/>
                <a:cs typeface="Segoe UI" panose="020B0502040204020203" pitchFamily="34" charset="0"/>
              </a:rPr>
              <a:t>Footer</a:t>
            </a:r>
            <a:endParaRPr lang="fr-FR" sz="4400" dirty="0">
              <a:solidFill>
                <a:schemeClr val="tx1"/>
              </a:solidFill>
              <a:latin typeface="Segoe UI" panose="020B0502040204020203" pitchFamily="34" charset="0"/>
              <a:cs typeface="Segoe UI" panose="020B0502040204020203" pitchFamily="34" charset="0"/>
            </a:endParaRPr>
          </a:p>
        </p:txBody>
      </p:sp>
      <p:sp>
        <p:nvSpPr>
          <p:cNvPr id="16" name="Double flèche horizontale 15"/>
          <p:cNvSpPr/>
          <p:nvPr/>
        </p:nvSpPr>
        <p:spPr>
          <a:xfrm rot="16200000">
            <a:off x="14667391" y="7725252"/>
            <a:ext cx="5090159" cy="795336"/>
          </a:xfrm>
          <a:prstGeom prst="leftRightArrow">
            <a:avLst/>
          </a:prstGeom>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Défilement</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3203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Zones communes </a:t>
            </a:r>
            <a:r>
              <a:rPr lang="fr-FR" dirty="0"/>
              <a:t>à toutes les pages</a:t>
            </a:r>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7</a:t>
            </a:fld>
            <a:endParaRPr lang="fr-FR" dirty="0"/>
          </a:p>
        </p:txBody>
      </p:sp>
      <p:sp>
        <p:nvSpPr>
          <p:cNvPr id="4" name="Espace réservé du texte 3"/>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endParaRPr lang="fr-FR"/>
          </a:p>
        </p:txBody>
      </p:sp>
      <p:pic>
        <p:nvPicPr>
          <p:cNvPr id="7" name="Image 6"/>
          <p:cNvPicPr>
            <a:picLocks noChangeAspect="1"/>
          </p:cNvPicPr>
          <p:nvPr/>
        </p:nvPicPr>
        <p:blipFill>
          <a:blip r:embed="rId3"/>
          <a:stretch>
            <a:fillRect/>
          </a:stretch>
        </p:blipFill>
        <p:spPr>
          <a:xfrm>
            <a:off x="3243904" y="1944682"/>
            <a:ext cx="7054869" cy="11111418"/>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357751" y="1944682"/>
            <a:ext cx="3338449" cy="1017066"/>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8485252" y="1944682"/>
            <a:ext cx="1813522" cy="1017066"/>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10"/>
          <p:cNvSpPr/>
          <p:nvPr/>
        </p:nvSpPr>
        <p:spPr>
          <a:xfrm>
            <a:off x="3024251" y="3074982"/>
            <a:ext cx="7592949" cy="67151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3024250" y="3928770"/>
            <a:ext cx="7592949" cy="7120229"/>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3024249" y="11221479"/>
            <a:ext cx="7592949" cy="863598"/>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3024249" y="12227666"/>
            <a:ext cx="7592949" cy="863598"/>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1731045" y="2090761"/>
            <a:ext cx="12192000" cy="10864513"/>
          </a:xfrm>
          <a:prstGeom prst="rect">
            <a:avLst/>
          </a:prstGeom>
        </p:spPr>
        <p:txBody>
          <a:bodyPr>
            <a:spAutoFit/>
          </a:bodyPr>
          <a:lstStyle/>
          <a:p>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spid:DetailPage</a:t>
            </a:r>
            <a:r>
              <a:rPr lang="fr-FR" sz="2000" dirty="0">
                <a:solidFill>
                  <a:srgbClr val="0000FF"/>
                </a:solidFill>
                <a:latin typeface="Consolas" panose="020B0609020204030204" pitchFamily="49" charset="0"/>
              </a:rPr>
              <a:t> </a:t>
            </a:r>
            <a:r>
              <a:rPr lang="fr-FR" sz="2000" dirty="0" err="1">
                <a:solidFill>
                  <a:srgbClr val="FF0000"/>
                </a:solidFill>
                <a:latin typeface="Consolas" panose="020B0609020204030204" pitchFamily="49" charset="0"/>
              </a:rPr>
              <a:t>xmlns</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http://e-i.com/</a:t>
            </a:r>
            <a:r>
              <a:rPr lang="fr-FR" sz="2000" dirty="0" err="1">
                <a:solidFill>
                  <a:srgbClr val="0000FF"/>
                </a:solidFill>
                <a:latin typeface="Consolas" panose="020B0609020204030204" pitchFamily="49" charset="0"/>
              </a:rPr>
              <a:t>devb</a:t>
            </a:r>
            <a:r>
              <a:rPr lang="fr-FR" sz="2000" dirty="0">
                <a:solidFill>
                  <a:srgbClr val="0000FF"/>
                </a:solidFill>
                <a:latin typeface="Consolas" panose="020B0609020204030204" pitchFamily="49" charset="0"/>
              </a:rPr>
              <a:t>/</a:t>
            </a:r>
            <a:r>
              <a:rPr lang="fr-FR" sz="2000" dirty="0" err="1">
                <a:solidFill>
                  <a:srgbClr val="0000FF"/>
                </a:solidFill>
                <a:latin typeface="Consolas" panose="020B0609020204030204" pitchFamily="49" charset="0"/>
              </a:rPr>
              <a:t>webxforms</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               </a:t>
            </a:r>
            <a:r>
              <a:rPr lang="fr-FR" sz="2000" dirty="0" err="1">
                <a:solidFill>
                  <a:srgbClr val="FF0000"/>
                </a:solidFill>
                <a:latin typeface="Consolas" panose="020B0609020204030204" pitchFamily="49" charset="0"/>
              </a:rPr>
              <a:t>xmlns:d</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http://e-i.com/</a:t>
            </a:r>
            <a:r>
              <a:rPr lang="fr-FR" sz="2000" dirty="0" err="1">
                <a:solidFill>
                  <a:srgbClr val="0000FF"/>
                </a:solidFill>
                <a:latin typeface="Consolas" panose="020B0609020204030204" pitchFamily="49" charset="0"/>
              </a:rPr>
              <a:t>devb</a:t>
            </a:r>
            <a:r>
              <a:rPr lang="fr-FR" sz="2000" dirty="0">
                <a:solidFill>
                  <a:srgbClr val="0000FF"/>
                </a:solidFill>
                <a:latin typeface="Consolas" panose="020B0609020204030204" pitchFamily="49" charset="0"/>
              </a:rPr>
              <a:t>/</a:t>
            </a:r>
            <a:r>
              <a:rPr lang="fr-FR" sz="2000" dirty="0" err="1">
                <a:solidFill>
                  <a:srgbClr val="0000FF"/>
                </a:solidFill>
                <a:latin typeface="Consolas" panose="020B0609020204030204" pitchFamily="49" charset="0"/>
              </a:rPr>
              <a:t>devbooster</a:t>
            </a:r>
            <a:r>
              <a:rPr lang="fr-FR" sz="2000" dirty="0">
                <a:solidFill>
                  <a:srgbClr val="000000"/>
                </a:solidFill>
                <a:latin typeface="Consolas" panose="020B0609020204030204" pitchFamily="49" charset="0"/>
              </a:rPr>
              <a:t>"</a:t>
            </a:r>
          </a:p>
          <a:p>
            <a:r>
              <a:rPr lang="fr-FR" sz="2000" dirty="0">
                <a:solidFill>
                  <a:srgbClr val="0000FF"/>
                </a:solidFill>
                <a:latin typeface="Consolas" panose="020B0609020204030204" pitchFamily="49" charset="0"/>
              </a:rPr>
              <a:t>               </a:t>
            </a:r>
            <a:r>
              <a:rPr lang="fr-FR" sz="2000" dirty="0" err="1">
                <a:solidFill>
                  <a:srgbClr val="FF0000"/>
                </a:solidFill>
                <a:latin typeface="Consolas" panose="020B0609020204030204" pitchFamily="49" charset="0"/>
              </a:rPr>
              <a:t>xmlns:spid</a:t>
            </a:r>
            <a:r>
              <a:rPr lang="fr-FR" sz="2000" dirty="0">
                <a:solidFill>
                  <a:srgbClr val="0000FF"/>
                </a:solidFill>
                <a:latin typeface="Consolas" panose="020B0609020204030204" pitchFamily="49" charset="0"/>
              </a:rPr>
              <a:t>=</a:t>
            </a:r>
            <a:r>
              <a:rPr lang="fr-FR" sz="2000" dirty="0">
                <a:solidFill>
                  <a:srgbClr val="000000"/>
                </a:solidFill>
                <a:latin typeface="Consolas" panose="020B0609020204030204" pitchFamily="49" charset="0"/>
              </a:rPr>
              <a:t>"</a:t>
            </a:r>
            <a:r>
              <a:rPr lang="fr-FR" sz="2000" dirty="0">
                <a:solidFill>
                  <a:srgbClr val="0000FF"/>
                </a:solidFill>
                <a:latin typeface="Consolas" panose="020B0609020204030204" pitchFamily="49" charset="0"/>
              </a:rPr>
              <a:t>http://e-i.com/</a:t>
            </a:r>
            <a:r>
              <a:rPr lang="fr-FR" sz="2000" dirty="0" err="1">
                <a:solidFill>
                  <a:srgbClr val="0000FF"/>
                </a:solidFill>
                <a:latin typeface="Consolas" panose="020B0609020204030204" pitchFamily="49" charset="0"/>
              </a:rPr>
              <a:t>devb</a:t>
            </a:r>
            <a:r>
              <a:rPr lang="fr-FR" sz="2000" dirty="0">
                <a:solidFill>
                  <a:srgbClr val="0000FF"/>
                </a:solidFill>
                <a:latin typeface="Consolas" panose="020B0609020204030204" pitchFamily="49" charset="0"/>
              </a:rPr>
              <a:t>/</a:t>
            </a:r>
            <a:r>
              <a:rPr lang="fr-FR" sz="2000" dirty="0" err="1">
                <a:solidFill>
                  <a:srgbClr val="0000FF"/>
                </a:solidFill>
                <a:latin typeface="Consolas" panose="020B0609020204030204" pitchFamily="49" charset="0"/>
              </a:rPr>
              <a:t>spid</a:t>
            </a:r>
            <a:r>
              <a:rPr lang="fr-FR" sz="2000" dirty="0" smtClean="0">
                <a:solidFill>
                  <a:srgbClr val="000000"/>
                </a:solidFill>
                <a:latin typeface="Consolas" panose="020B0609020204030204" pitchFamily="49" charset="0"/>
              </a:rPr>
              <a:t>"</a:t>
            </a:r>
            <a:r>
              <a:rPr lang="fr-FR" sz="2000" dirty="0" smtClean="0">
                <a:solidFill>
                  <a:srgbClr val="0000FF"/>
                </a:solidFill>
                <a:latin typeface="Consolas" panose="020B0609020204030204" pitchFamily="49" charset="0"/>
              </a:rPr>
              <a:t>&gt;</a:t>
            </a: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smtClean="0">
                <a:solidFill>
                  <a:srgbClr val="A31515"/>
                </a:solidFill>
                <a:latin typeface="Consolas" panose="020B0609020204030204" pitchFamily="49" charset="0"/>
              </a:rPr>
              <a:t>spid:DetailPage.Title</a:t>
            </a:r>
            <a:r>
              <a:rPr lang="fr-FR" sz="2000" dirty="0" smtClean="0">
                <a:solidFill>
                  <a:srgbClr val="0000FF"/>
                </a:solidFill>
                <a:latin typeface="Consolas" panose="020B0609020204030204" pitchFamily="49" charset="0"/>
              </a:rPr>
              <a:t>&gt;</a:t>
            </a:r>
            <a:r>
              <a:rPr lang="fr-FR" sz="2000" dirty="0" smtClean="0">
                <a:solidFill>
                  <a:srgbClr val="000000"/>
                </a:solidFill>
                <a:latin typeface="Consolas" panose="020B0609020204030204" pitchFamily="49" charset="0"/>
              </a:rPr>
              <a:t>Titre </a:t>
            </a:r>
            <a:r>
              <a:rPr lang="fr-FR" sz="2000" dirty="0">
                <a:solidFill>
                  <a:srgbClr val="000000"/>
                </a:solidFill>
                <a:latin typeface="Consolas" panose="020B0609020204030204" pitchFamily="49" charset="0"/>
              </a:rPr>
              <a:t>de la </a:t>
            </a:r>
            <a:r>
              <a:rPr lang="fr-FR" sz="2000" dirty="0" smtClean="0">
                <a:solidFill>
                  <a:srgbClr val="000000"/>
                </a:solidFill>
                <a:latin typeface="Consolas" panose="020B0609020204030204" pitchFamily="49" charset="0"/>
              </a:rPr>
              <a:t>page</a:t>
            </a:r>
            <a:r>
              <a:rPr lang="fr-FR" sz="2000" dirty="0" smtClean="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spid:DetailPage.Title</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spid:DetailPage.Links</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en-US" sz="2000" dirty="0" smtClean="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spid:PageAction</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Icon</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ic_mood</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Command</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GoMood,param</a:t>
            </a:r>
            <a:r>
              <a:rPr lang="en-US" sz="2000" dirty="0">
                <a:solidFill>
                  <a:srgbClr val="0000FF"/>
                </a:solidFill>
                <a:latin typeface="Consolas" panose="020B0609020204030204" pitchFamily="49" charset="0"/>
              </a:rPr>
              <a:t>('</a:t>
            </a:r>
            <a:r>
              <a:rPr lang="en-US" sz="2000" dirty="0" err="1">
                <a:solidFill>
                  <a:srgbClr val="0000FF"/>
                </a:solidFill>
                <a:latin typeface="Consolas" panose="020B0609020204030204" pitchFamily="49" charset="0"/>
              </a:rPr>
              <a:t>v','Good</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/&gt;</a:t>
            </a:r>
            <a:endParaRPr lang="en-US" sz="2000" dirty="0">
              <a:solidFill>
                <a:srgbClr val="000000"/>
              </a:solidFill>
              <a:latin typeface="Consolas" panose="020B0609020204030204" pitchFamily="49" charset="0"/>
            </a:endParaRPr>
          </a:p>
          <a:p>
            <a:r>
              <a:rPr lang="en-US" sz="2000" dirty="0" smtClean="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spid:PageAction</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Icon</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ic_mood_bad</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a:t>
            </a:r>
            <a:r>
              <a:rPr lang="en-US" sz="2000" dirty="0">
                <a:solidFill>
                  <a:srgbClr val="FF0000"/>
                </a:solidFill>
                <a:latin typeface="Consolas" panose="020B0609020204030204" pitchFamily="49" charset="0"/>
              </a:rPr>
              <a:t>Command</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GoMood,param</a:t>
            </a:r>
            <a:r>
              <a:rPr lang="en-US" sz="2000" dirty="0">
                <a:solidFill>
                  <a:srgbClr val="0000FF"/>
                </a:solidFill>
                <a:latin typeface="Consolas" panose="020B0609020204030204" pitchFamily="49" charset="0"/>
              </a:rPr>
              <a:t>('</a:t>
            </a:r>
            <a:r>
              <a:rPr lang="en-US" sz="2000" dirty="0" err="1">
                <a:solidFill>
                  <a:srgbClr val="0000FF"/>
                </a:solidFill>
                <a:latin typeface="Consolas" panose="020B0609020204030204" pitchFamily="49" charset="0"/>
              </a:rPr>
              <a:t>v','Bad</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 /&gt;</a:t>
            </a:r>
            <a:endParaRPr lang="en-US"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spid:DetailPage.Links</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spid:DetailPage.StickyHeader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Toujours en Haut</a:t>
            </a:r>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spid:DetailPage.StickyHeader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spid:FunctionBlock</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Contenu 01</a:t>
            </a:r>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spid:FunctionBlock</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spid:DetailPage.Footer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spid:TextBlock</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Texte à la fin du contenu</a:t>
            </a:r>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spid:TextBlock</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spid:DetailPage.Footer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spid:DetailPage.StickyFooter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r>
              <a:rPr lang="fr-FR" sz="2000" dirty="0">
                <a:solidFill>
                  <a:srgbClr val="000000"/>
                </a:solidFill>
                <a:latin typeface="Consolas" panose="020B0609020204030204" pitchFamily="49" charset="0"/>
              </a:rPr>
              <a:t>Toujours en Bas</a:t>
            </a:r>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spid:SimpleItem.Title</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spid:SimpleItem</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r>
              <a:rPr lang="fr-FR" sz="2000" dirty="0" smtClean="0">
                <a:solidFill>
                  <a:srgbClr val="0000FF"/>
                </a:solidFill>
                <a:latin typeface="Consolas" panose="020B0609020204030204" pitchFamily="49" charset="0"/>
              </a:rPr>
              <a:t>  &lt;/</a:t>
            </a:r>
            <a:r>
              <a:rPr lang="fr-FR" sz="2000" dirty="0" err="1">
                <a:solidFill>
                  <a:srgbClr val="A31515"/>
                </a:solidFill>
                <a:latin typeface="Consolas" panose="020B0609020204030204" pitchFamily="49" charset="0"/>
              </a:rPr>
              <a:t>spid:DetailPage.StickyFooter</a:t>
            </a:r>
            <a:r>
              <a:rPr lang="fr-FR" sz="2000" dirty="0">
                <a:solidFill>
                  <a:srgbClr val="0000FF"/>
                </a:solidFill>
                <a:latin typeface="Consolas" panose="020B0609020204030204" pitchFamily="49" charset="0"/>
              </a:rPr>
              <a:t>&gt;</a:t>
            </a:r>
            <a:endParaRPr lang="fr-FR" sz="2000" dirty="0">
              <a:solidFill>
                <a:srgbClr val="000000"/>
              </a:solidFill>
              <a:latin typeface="Consolas" panose="020B0609020204030204" pitchFamily="49" charset="0"/>
            </a:endParaRPr>
          </a:p>
          <a:p>
            <a:endParaRPr lang="fr-FR" sz="2000" dirty="0">
              <a:solidFill>
                <a:srgbClr val="000000"/>
              </a:solidFill>
              <a:latin typeface="Consolas" panose="020B0609020204030204" pitchFamily="49" charset="0"/>
            </a:endParaRPr>
          </a:p>
          <a:p>
            <a:r>
              <a:rPr lang="fr-FR" sz="2000" dirty="0">
                <a:solidFill>
                  <a:srgbClr val="0000FF"/>
                </a:solidFill>
                <a:latin typeface="Consolas" panose="020B0609020204030204" pitchFamily="49" charset="0"/>
              </a:rPr>
              <a:t>&lt;/</a:t>
            </a:r>
            <a:r>
              <a:rPr lang="fr-FR" sz="2000" dirty="0" err="1">
                <a:solidFill>
                  <a:srgbClr val="A31515"/>
                </a:solidFill>
                <a:latin typeface="Consolas" panose="020B0609020204030204" pitchFamily="49" charset="0"/>
              </a:rPr>
              <a:t>spid:DetailPage</a:t>
            </a:r>
            <a:r>
              <a:rPr lang="fr-FR" sz="2000" dirty="0">
                <a:solidFill>
                  <a:srgbClr val="0000FF"/>
                </a:solidFill>
                <a:latin typeface="Consolas" panose="020B0609020204030204" pitchFamily="49" charset="0"/>
              </a:rPr>
              <a:t>&gt;</a:t>
            </a:r>
            <a:endParaRPr lang="fr-FR" sz="2000" dirty="0"/>
          </a:p>
        </p:txBody>
      </p:sp>
      <p:sp>
        <p:nvSpPr>
          <p:cNvPr id="18" name="Rectangle 17"/>
          <p:cNvSpPr/>
          <p:nvPr/>
        </p:nvSpPr>
        <p:spPr>
          <a:xfrm>
            <a:off x="11932475" y="3263900"/>
            <a:ext cx="10737025" cy="57150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1932474" y="3921606"/>
            <a:ext cx="10737025" cy="136159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11932473" y="5465470"/>
            <a:ext cx="10737025" cy="164653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1929640" y="10616487"/>
            <a:ext cx="10737025" cy="164653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11932472" y="7296453"/>
            <a:ext cx="10737025" cy="1957385"/>
          </a:xfrm>
          <a:prstGeom prst="rect">
            <a:avLst/>
          </a:prstGeom>
          <a:noFill/>
          <a:ln w="762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11929641" y="9418750"/>
            <a:ext cx="10737025" cy="1033350"/>
          </a:xfrm>
          <a:prstGeom prst="rect">
            <a:avLst/>
          </a:prstGeom>
          <a:noFill/>
          <a:ln w="762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Double flèche horizontale 23"/>
          <p:cNvSpPr/>
          <p:nvPr/>
        </p:nvSpPr>
        <p:spPr>
          <a:xfrm rot="16200000">
            <a:off x="-1511573" y="7605674"/>
            <a:ext cx="8163473" cy="795336"/>
          </a:xfrm>
          <a:prstGeom prst="leftRightArrow">
            <a:avLst/>
          </a:prstGeom>
          <a:solidFill>
            <a:schemeClr val="bg1">
              <a:lumMod val="6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Défilement</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5" name="Connecteur droit avec flèche 24"/>
          <p:cNvCxnSpPr/>
          <p:nvPr/>
        </p:nvCxnSpPr>
        <p:spPr>
          <a:xfrm flipV="1">
            <a:off x="10545397" y="7333734"/>
            <a:ext cx="1384243" cy="12306"/>
          </a:xfrm>
          <a:prstGeom prst="straightConnector1">
            <a:avLst/>
          </a:prstGeom>
          <a:ln w="1016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stCxn id="11" idx="3"/>
            <a:endCxn id="20" idx="1"/>
          </p:cNvCxnSpPr>
          <p:nvPr/>
        </p:nvCxnSpPr>
        <p:spPr>
          <a:xfrm>
            <a:off x="10617200" y="3410741"/>
            <a:ext cx="1315273" cy="2877994"/>
          </a:xfrm>
          <a:prstGeom prst="straightConnector1">
            <a:avLst/>
          </a:prstGeom>
          <a:ln w="1016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a:endCxn id="23" idx="1"/>
          </p:cNvCxnSpPr>
          <p:nvPr/>
        </p:nvCxnSpPr>
        <p:spPr>
          <a:xfrm flipV="1">
            <a:off x="10574845" y="9935425"/>
            <a:ext cx="1354796" cy="1717853"/>
          </a:xfrm>
          <a:prstGeom prst="straightConnector1">
            <a:avLst/>
          </a:prstGeom>
          <a:ln w="1016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15" idx="3"/>
            <a:endCxn id="21" idx="1"/>
          </p:cNvCxnSpPr>
          <p:nvPr/>
        </p:nvCxnSpPr>
        <p:spPr>
          <a:xfrm flipV="1">
            <a:off x="10617198" y="11439752"/>
            <a:ext cx="1312442" cy="1219713"/>
          </a:xfrm>
          <a:prstGeom prst="straightConnector1">
            <a:avLst/>
          </a:prstGeom>
          <a:ln w="1016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10" idx="3"/>
            <a:endCxn id="19" idx="1"/>
          </p:cNvCxnSpPr>
          <p:nvPr/>
        </p:nvCxnSpPr>
        <p:spPr>
          <a:xfrm>
            <a:off x="10298774" y="2453215"/>
            <a:ext cx="1633700" cy="2149188"/>
          </a:xfrm>
          <a:prstGeom prst="straightConnector1">
            <a:avLst/>
          </a:prstGeom>
          <a:ln w="1016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ngle 44"/>
          <p:cNvCxnSpPr>
            <a:stCxn id="9" idx="0"/>
            <a:endCxn id="18" idx="0"/>
          </p:cNvCxnSpPr>
          <p:nvPr/>
        </p:nvCxnSpPr>
        <p:spPr>
          <a:xfrm rot="16200000" flipH="1">
            <a:off x="11004373" y="-3032715"/>
            <a:ext cx="1319218" cy="11274012"/>
          </a:xfrm>
          <a:prstGeom prst="bentConnector3">
            <a:avLst>
              <a:gd name="adj1" fmla="val -29843"/>
            </a:avLst>
          </a:prstGeom>
          <a:ln w="1016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9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8" grpId="0" animBg="1"/>
      <p:bldP spid="19" grpId="0" animBg="1"/>
      <p:bldP spid="20"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Structure générale des pages</a:t>
            </a:r>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8</a:t>
            </a:fld>
            <a:endParaRPr lang="fr-FR" dirty="0"/>
          </a:p>
        </p:txBody>
      </p:sp>
      <p:sp>
        <p:nvSpPr>
          <p:cNvPr id="4" name="Espace réservé du texte 3"/>
          <p:cNvSpPr>
            <a:spLocks noGrp="1"/>
          </p:cNvSpPr>
          <p:nvPr>
            <p:ph type="body" sz="quarter" idx="13"/>
          </p:nvPr>
        </p:nvSpPr>
        <p:spPr/>
        <p:txBody>
          <a:bodyPr/>
          <a:lstStyle/>
          <a:p>
            <a:r>
              <a:rPr lang="fr-FR" dirty="0" smtClean="0"/>
              <a:t>Comment retrouver les éléments disponibles ?</a:t>
            </a:r>
          </a:p>
          <a:p>
            <a:endParaRPr lang="fr-FR" dirty="0" smtClean="0"/>
          </a:p>
          <a:p>
            <a:endParaRPr lang="fr-FR" dirty="0"/>
          </a:p>
          <a:p>
            <a:endParaRPr lang="fr-FR" dirty="0"/>
          </a:p>
          <a:p>
            <a:endParaRPr lang="fr-FR" dirty="0" smtClean="0"/>
          </a:p>
          <a:p>
            <a:endParaRPr lang="fr-FR" dirty="0" smtClean="0"/>
          </a:p>
        </p:txBody>
      </p:sp>
      <p:sp>
        <p:nvSpPr>
          <p:cNvPr id="6" name="Espace réservé du texte 5"/>
          <p:cNvSpPr>
            <a:spLocks noGrp="1"/>
          </p:cNvSpPr>
          <p:nvPr>
            <p:ph type="body" sz="quarter" idx="14"/>
          </p:nvPr>
        </p:nvSpPr>
        <p:spPr/>
        <p:txBody>
          <a:bodyPr/>
          <a:lstStyle/>
          <a:p>
            <a:r>
              <a:rPr lang="fr-FR" dirty="0" smtClean="0"/>
              <a:t>Outils pour vous aider à réaliser le code XAML</a:t>
            </a:r>
            <a:endParaRPr lang="fr-FR" dirty="0"/>
          </a:p>
        </p:txBody>
      </p:sp>
      <p:pic>
        <p:nvPicPr>
          <p:cNvPr id="7" name="Image 6"/>
          <p:cNvPicPr>
            <a:picLocks noChangeAspect="1"/>
          </p:cNvPicPr>
          <p:nvPr/>
        </p:nvPicPr>
        <p:blipFill>
          <a:blip r:embed="rId3"/>
          <a:stretch>
            <a:fillRect/>
          </a:stretch>
        </p:blipFill>
        <p:spPr>
          <a:xfrm>
            <a:off x="10950561" y="4793362"/>
            <a:ext cx="8493139" cy="4158557"/>
          </a:xfrm>
          <a:prstGeom prst="rect">
            <a:avLst/>
          </a:prstGeom>
        </p:spPr>
      </p:pic>
      <p:sp>
        <p:nvSpPr>
          <p:cNvPr id="8" name="Espace réservé du texte 3"/>
          <p:cNvSpPr txBox="1">
            <a:spLocks/>
          </p:cNvSpPr>
          <p:nvPr/>
        </p:nvSpPr>
        <p:spPr>
          <a:xfrm>
            <a:off x="1643062" y="4793363"/>
            <a:ext cx="22063075" cy="2712338"/>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L’IntelliSense XAML dans Visual Studio</a:t>
            </a:r>
          </a:p>
          <a:p>
            <a:endParaRPr lang="fr-FR" dirty="0" smtClean="0"/>
          </a:p>
          <a:p>
            <a:endParaRPr lang="fr-FR" dirty="0" smtClean="0"/>
          </a:p>
          <a:p>
            <a:endParaRPr lang="fr-FR" dirty="0"/>
          </a:p>
        </p:txBody>
      </p:sp>
      <p:sp>
        <p:nvSpPr>
          <p:cNvPr id="9" name="Espace réservé du texte 3"/>
          <p:cNvSpPr txBox="1">
            <a:spLocks/>
          </p:cNvSpPr>
          <p:nvPr/>
        </p:nvSpPr>
        <p:spPr>
          <a:xfrm>
            <a:off x="1643062" y="6708250"/>
            <a:ext cx="22063075" cy="2712338"/>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fr-FR" dirty="0" smtClean="0"/>
              <a:t>Outil documentation DDOC</a:t>
            </a:r>
          </a:p>
          <a:p>
            <a:endParaRPr lang="fr-FR" dirty="0" smtClean="0"/>
          </a:p>
          <a:p>
            <a:endParaRPr lang="fr-FR" dirty="0" smtClean="0"/>
          </a:p>
          <a:p>
            <a:endParaRPr lang="fr-FR" dirty="0"/>
          </a:p>
        </p:txBody>
      </p:sp>
      <p:pic>
        <p:nvPicPr>
          <p:cNvPr id="10" name="Image 9"/>
          <p:cNvPicPr>
            <a:picLocks noChangeAspect="1"/>
          </p:cNvPicPr>
          <p:nvPr/>
        </p:nvPicPr>
        <p:blipFill rotWithShape="1">
          <a:blip r:embed="rId4"/>
          <a:srcRect r="47125" b="54863"/>
          <a:stretch/>
        </p:blipFill>
        <p:spPr>
          <a:xfrm>
            <a:off x="2840569" y="7505701"/>
            <a:ext cx="8078382" cy="4962561"/>
          </a:xfrm>
          <a:prstGeom prst="rect">
            <a:avLst/>
          </a:prstGeom>
        </p:spPr>
      </p:pic>
    </p:spTree>
    <p:extLst>
      <p:ext uri="{BB962C8B-B14F-4D97-AF65-F5344CB8AC3E}">
        <p14:creationId xmlns:p14="http://schemas.microsoft.com/office/powerpoint/2010/main" val="27163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Prise en main</a:t>
            </a:r>
            <a:endParaRPr lang="fr-FR" dirty="0"/>
          </a:p>
        </p:txBody>
      </p:sp>
      <p:sp>
        <p:nvSpPr>
          <p:cNvPr id="2" name="Espace réservé du pied de page 1"/>
          <p:cNvSpPr>
            <a:spLocks noGrp="1"/>
          </p:cNvSpPr>
          <p:nvPr>
            <p:ph type="ftr" sz="quarter" idx="11"/>
          </p:nvPr>
        </p:nvSpPr>
        <p:spPr/>
        <p:txBody>
          <a:bodyPr/>
          <a:lstStyle/>
          <a:p>
            <a:r>
              <a:rPr lang="fr-FR" smtClean="0"/>
              <a:t>DEVWEBSPID - Composant XAML</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9</a:t>
            </a:fld>
            <a:endParaRPr lang="fr-FR" dirty="0"/>
          </a:p>
        </p:txBody>
      </p:sp>
      <p:sp>
        <p:nvSpPr>
          <p:cNvPr id="4" name="Espace réservé du texte 3"/>
          <p:cNvSpPr>
            <a:spLocks noGrp="1"/>
          </p:cNvSpPr>
          <p:nvPr>
            <p:ph type="body" sz="quarter" idx="13"/>
          </p:nvPr>
        </p:nvSpPr>
        <p:spPr/>
        <p:txBody>
          <a:bodyPr/>
          <a:lstStyle/>
          <a:p>
            <a:r>
              <a:rPr lang="fr-FR" dirty="0" smtClean="0">
                <a:hlinkClick r:id="rId3"/>
              </a:rPr>
              <a:t>TP 3.1 : Utiliser Visual Studio pour créer une page de chaque type</a:t>
            </a:r>
            <a:endParaRPr lang="fr-FR" dirty="0"/>
          </a:p>
        </p:txBody>
      </p:sp>
      <p:sp>
        <p:nvSpPr>
          <p:cNvPr id="6" name="Espace réservé du texte 5"/>
          <p:cNvSpPr>
            <a:spLocks noGrp="1"/>
          </p:cNvSpPr>
          <p:nvPr>
            <p:ph type="body" sz="quarter" idx="14"/>
          </p:nvPr>
        </p:nvSpPr>
        <p:spPr/>
        <p:txBody>
          <a:bodyPr/>
          <a:lstStyle/>
          <a:p>
            <a:r>
              <a:rPr lang="fr-FR" dirty="0" smtClean="0"/>
              <a:t>A vous de jouer !</a:t>
            </a:r>
            <a:endParaRPr lang="fr-FR" dirty="0"/>
          </a:p>
        </p:txBody>
      </p:sp>
      <p:pic>
        <p:nvPicPr>
          <p:cNvPr id="7" name="Image 6"/>
          <p:cNvPicPr>
            <a:picLocks noChangeAspect="1"/>
          </p:cNvPicPr>
          <p:nvPr/>
        </p:nvPicPr>
        <p:blipFill>
          <a:blip r:embed="rId4"/>
          <a:stretch>
            <a:fillRect/>
          </a:stretch>
        </p:blipFill>
        <p:spPr>
          <a:xfrm>
            <a:off x="2535994" y="3760322"/>
            <a:ext cx="14431205" cy="9351365"/>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spTree>
    <p:extLst>
      <p:ext uri="{BB962C8B-B14F-4D97-AF65-F5344CB8AC3E}">
        <p14:creationId xmlns:p14="http://schemas.microsoft.com/office/powerpoint/2010/main" val="3360812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Modèle charte E-I 2021.pptx" id="{AC6363E7-1B14-4AF7-B18B-A8E8D3C8477B}" vid="{05BCB15A-B0E9-49CD-8C50-7F154370508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a3c5cdf2-8e19-4825-a3e2-40c4e764a613">
      <Terms xmlns="http://schemas.microsoft.com/office/infopath/2007/PartnerControls"/>
    </TaxKeywordTaxHTField>
    <PublishingExpirationDate xmlns="http://schemas.microsoft.com/sharepoint/v3" xsi:nil="true"/>
    <PublishingStartDate xmlns="http://schemas.microsoft.com/sharepoint/v3" xsi:nil="true"/>
    <TaxCatchAll xmlns="a3c5cdf2-8e19-4825-a3e2-40c4e764a613"/>
    <_dlc_DocId xmlns="a3c5cdf2-8e19-4825-a3e2-40c4e764a613" xsi:nil="true"/>
    <_dlc_DocIdUrl xmlns="a3c5cdf2-8e19-4825-a3e2-40c4e764a613">
      <Url xsi:nil="true"/>
      <Description xsi:nil="true"/>
    </_dlc_DocIdUrl>
    <LikesCount xmlns="http://schemas.microsoft.com/sharepoint/v3" xsi:nil="true"/>
    <e9bc72ff999642aaaac8de07c71d2b70 xmlns="0ec6a6e2-9ef6-4a97-994b-ef2e4cbbecfe">
      <Terms xmlns="http://schemas.microsoft.com/office/infopath/2007/PartnerControls"/>
    </e9bc72ff999642aaaac8de07c71d2b70>
    <Ratings xmlns="http://schemas.microsoft.com/sharepoint/v3" xsi:nil="true"/>
    <LikedBy xmlns="http://schemas.microsoft.com/sharepoint/v3">
      <UserInfo>
        <DisplayName/>
        <AccountId xsi:nil="true"/>
        <AccountType/>
      </UserInfo>
    </LikedBy>
    <md67475ef61046368e5c55855d1429e5 xmlns="0ec6a6e2-9ef6-4a97-994b-ef2e4cbbecfe">
      <Terms xmlns="http://schemas.microsoft.com/office/infopath/2007/PartnerControls"/>
    </md67475ef61046368e5c55855d1429e5>
    <a8d091c2584f4f4c900636ae515c9faa xmlns="0ec6a6e2-9ef6-4a97-994b-ef2e4cbbecfe">
      <Terms xmlns="http://schemas.microsoft.com/office/infopath/2007/PartnerControls"/>
    </a8d091c2584f4f4c900636ae515c9faa>
    <RatedBy xmlns="http://schemas.microsoft.com/sharepoint/v3">
      <UserInfo>
        <DisplayName/>
        <AccountId xsi:nil="true"/>
        <AccountType/>
      </UserInfo>
    </RatedBy>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2C86133FA7C9E1429AFC62D0152DEA38" ma:contentTypeVersion="7" ma:contentTypeDescription="Crée un document." ma:contentTypeScope="" ma:versionID="66d0076820e8b3da68075d7b2c2b3887">
  <xsd:schema xmlns:xsd="http://www.w3.org/2001/XMLSchema" xmlns:xs="http://www.w3.org/2001/XMLSchema" xmlns:p="http://schemas.microsoft.com/office/2006/metadata/properties" xmlns:ns1="http://schemas.microsoft.com/sharepoint/v3" xmlns:ns2="a3c5cdf2-8e19-4825-a3e2-40c4e764a613" xmlns:ns3="572e32cd-1e34-4f28-84fc-9dc35b061f6a" xmlns:ns4="0ec6a6e2-9ef6-4a97-994b-ef2e4cbbecfe" targetNamespace="http://schemas.microsoft.com/office/2006/metadata/properties" ma:root="true" ma:fieldsID="08f4a6cf20bfe3cb4c49ef36b853835a" ns1:_="" ns2:_="" ns3:_="" ns4:_="">
    <xsd:import namespace="http://schemas.microsoft.com/sharepoint/v3"/>
    <xsd:import namespace="a3c5cdf2-8e19-4825-a3e2-40c4e764a613"/>
    <xsd:import namespace="572e32cd-1e34-4f28-84fc-9dc35b061f6a"/>
    <xsd:import namespace="0ec6a6e2-9ef6-4a97-994b-ef2e4cbbecfe"/>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1:AverageRating" minOccurs="0"/>
                <xsd:element ref="ns1:RatingCount" minOccurs="0"/>
                <xsd:element ref="ns1:RatedBy" minOccurs="0"/>
                <xsd:element ref="ns1:Ratings" minOccurs="0"/>
                <xsd:element ref="ns1:LikesCount" minOccurs="0"/>
                <xsd:element ref="ns1:LikedBy" minOccurs="0"/>
                <xsd:element ref="ns3:SharedWithUsers" minOccurs="0"/>
                <xsd:element ref="ns2:TaxKeywordTaxHTField" minOccurs="0"/>
                <xsd:element ref="ns1:PublishingStartDate" minOccurs="0"/>
                <xsd:element ref="ns1:PublishingExpirationDate" minOccurs="0"/>
                <xsd:element ref="ns4:e9bc72ff999642aaaac8de07c71d2b70" minOccurs="0"/>
                <xsd:element ref="ns4:md67475ef61046368e5c55855d1429e5" minOccurs="0"/>
                <xsd:element ref="ns4:a8d091c2584f4f4c900636ae515c9fa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Évaluation (0-5)" ma:decimals="2" ma:description="Valeur moyenne de toutes les évaluations envoyées" ma:internalName="AverageRating" ma:readOnly="true">
      <xsd:simpleType>
        <xsd:restriction base="dms:Number"/>
      </xsd:simpleType>
    </xsd:element>
    <xsd:element name="RatingCount" ma:index="13" nillable="true" ma:displayName="Nombre d’évaluations" ma:decimals="0" ma:description="Nombre d’évaluations envoyées" ma:internalName="RatingCount" ma:readOnly="true">
      <xsd:simpleType>
        <xsd:restriction base="dms:Number"/>
      </xsd:simpleType>
    </xsd:element>
    <xsd:element name="RatedBy" ma:index="14" nillable="true" ma:displayName="Évalué par" ma:description="Des utilisateurs ont évalué l'élément."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5" nillable="true" ma:displayName="Évaluation des utilisateurs" ma:description="Évaluation des utilisateurs pour l'élément" ma:hidden="true" ma:internalName="Ratings">
      <xsd:simpleType>
        <xsd:restriction base="dms:Note"/>
      </xsd:simpleType>
    </xsd:element>
    <xsd:element name="LikesCount" ma:index="16" nillable="true" ma:displayName="Nombre de « J'aime »" ma:internalName="LikesCount">
      <xsd:simpleType>
        <xsd:restriction base="dms:Unknown"/>
      </xsd:simpleType>
    </xsd:element>
    <xsd:element name="LikedBy" ma:index="17" nillable="true" ma:displayName="Aimé par"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StartDate" ma:index="21"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22"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c5cdf2-8e19-4825-a3e2-40c4e764a613"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description="" ma:hidden="true" ma:list="{00fefeb8-f8a8-41d2-bc5b-d0ac8839ec31}" ma:internalName="TaxCatchAll" ma:showField="CatchAllData" ma:web="a3c5cdf2-8e19-4825-a3e2-40c4e764a613">
      <xsd:complexType>
        <xsd:complexContent>
          <xsd:extension base="dms:MultiChoiceLookup">
            <xsd:sequence>
              <xsd:element name="Value" type="dms:Lookup" maxOccurs="unbounded" minOccurs="0" nillable="true"/>
            </xsd:sequence>
          </xsd:extension>
        </xsd:complexContent>
      </xsd:complexType>
    </xsd:element>
    <xsd:element name="TaxKeywordTaxHTField" ma:index="20" nillable="true" ma:taxonomy="true" ma:internalName="TaxKeywordTaxHTField" ma:taxonomyFieldName="TaxKeyword" ma:displayName="Mots clés d’entreprise" ma:fieldId="{23f27201-bee3-471e-b2e7-b64fd8b7ca38}" ma:taxonomyMulti="true" ma:sspId="f6b5f850-50cb-46d6-8dd8-bdb5aeee437c"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2e32cd-1e34-4f28-84fc-9dc35b061f6a" elementFormDefault="qualified">
    <xsd:import namespace="http://schemas.microsoft.com/office/2006/documentManagement/types"/>
    <xsd:import namespace="http://schemas.microsoft.com/office/infopath/2007/PartnerControls"/>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ec6a6e2-9ef6-4a97-994b-ef2e4cbbecfe" elementFormDefault="qualified">
    <xsd:import namespace="http://schemas.microsoft.com/office/2006/documentManagement/types"/>
    <xsd:import namespace="http://schemas.microsoft.com/office/infopath/2007/PartnerControls"/>
    <xsd:element name="e9bc72ff999642aaaac8de07c71d2b70" ma:index="24" nillable="true" ma:taxonomy="true" ma:internalName="e9bc72ff999642aaaac8de07c71d2b70" ma:taxonomyFieldName="ROBIN" ma:displayName="ROBIN" ma:indexed="true" ma:fieldId="{e9bc72ff-9996-42aa-aac8-de07c71d2b70}" ma:sspId="f6b5f850-50cb-46d6-8dd8-bdb5aeee437c" ma:termSetId="8519d0aa-f887-4b22-82ec-06f9900e4831" ma:anchorId="00000000-0000-0000-0000-000000000000" ma:open="false" ma:isKeyword="false">
      <xsd:complexType>
        <xsd:sequence>
          <xsd:element ref="pc:Terms" minOccurs="0" maxOccurs="1"/>
        </xsd:sequence>
      </xsd:complexType>
    </xsd:element>
    <xsd:element name="md67475ef61046368e5c55855d1429e5" ma:index="26" ma:taxonomy="true" ma:internalName="md67475ef61046368e5c55855d1429e5" ma:taxonomyFieldName="Nature_x0020_du_x0020_document" ma:displayName="Nature du document" ma:indexed="true" ma:default="1;#Document|f926a2be-6740-4577-ba49-e4b230c74a1c" ma:fieldId="{6d67475e-f610-4636-8e5c-55855d1429e5}" ma:sspId="f6b5f850-50cb-46d6-8dd8-bdb5aeee437c" ma:termSetId="8dbe4afc-678c-4167-a296-bde03c53c5ce" ma:anchorId="00000000-0000-0000-0000-000000000000" ma:open="false" ma:isKeyword="false">
      <xsd:complexType>
        <xsd:sequence>
          <xsd:element ref="pc:Terms" minOccurs="0" maxOccurs="1"/>
        </xsd:sequence>
      </xsd:complexType>
    </xsd:element>
    <xsd:element name="a8d091c2584f4f4c900636ae515c9faa" ma:index="28" ma:taxonomy="true" ma:internalName="a8d091c2584f4f4c900636ae515c9faa" ma:taxonomyFieldName="Classification" ma:displayName="Classification" ma:indexed="true" ma:default="2;#10 - Interne|88571201-3d77-41d7-bf2a-abb247897d97" ma:fieldId="{a8d091c2-584f-4f4c-9006-36ae515c9faa}" ma:sspId="f6b5f850-50cb-46d6-8dd8-bdb5aeee437c" ma:termSetId="79a668a4-8950-49d8-972b-fe62befceb6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39F4C6-7B88-47ED-A8DE-8741E3DB639D}">
  <ds:schemaRefs>
    <ds:schemaRef ds:uri="http://schemas.microsoft.com/sharepoint/v3/contenttype/forms"/>
  </ds:schemaRefs>
</ds:datastoreItem>
</file>

<file path=customXml/itemProps2.xml><?xml version="1.0" encoding="utf-8"?>
<ds:datastoreItem xmlns:ds="http://schemas.openxmlformats.org/officeDocument/2006/customXml" ds:itemID="{3B62A1D9-92B0-4F81-9EA3-12D4898C27AE}">
  <ds:schemaRefs>
    <ds:schemaRef ds:uri="572e32cd-1e34-4f28-84fc-9dc35b061f6a"/>
    <ds:schemaRef ds:uri="http://purl.org/dc/elements/1.1/"/>
    <ds:schemaRef ds:uri="http://www.w3.org/XML/1998/namespace"/>
    <ds:schemaRef ds:uri="http://purl.org/dc/terms/"/>
    <ds:schemaRef ds:uri="0ec6a6e2-9ef6-4a97-994b-ef2e4cbbecf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a3c5cdf2-8e19-4825-a3e2-40c4e764a613"/>
    <ds:schemaRef ds:uri="http://schemas.microsoft.com/sharepoint/v3"/>
  </ds:schemaRefs>
</ds:datastoreItem>
</file>

<file path=customXml/itemProps3.xml><?xml version="1.0" encoding="utf-8"?>
<ds:datastoreItem xmlns:ds="http://schemas.openxmlformats.org/officeDocument/2006/customXml" ds:itemID="{A33142A1-ECFD-41E0-9E09-B15F86F51DDB}">
  <ds:schemaRefs>
    <ds:schemaRef ds:uri="http://schemas.microsoft.com/sharepoint/events"/>
  </ds:schemaRefs>
</ds:datastoreItem>
</file>

<file path=customXml/itemProps4.xml><?xml version="1.0" encoding="utf-8"?>
<ds:datastoreItem xmlns:ds="http://schemas.openxmlformats.org/officeDocument/2006/customXml" ds:itemID="{1819F06A-3FA5-4CD4-8B6F-6E56556CB2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3c5cdf2-8e19-4825-a3e2-40c4e764a613"/>
    <ds:schemaRef ds:uri="572e32cd-1e34-4f28-84fc-9dc35b061f6a"/>
    <ds:schemaRef ds:uri="0ec6a6e2-9ef6-4a97-994b-ef2e4cbbe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Modele_presentation_avec_sigle_EI</Template>
  <TotalTime>3824</TotalTime>
  <Words>2809</Words>
  <Application>Microsoft Office PowerPoint</Application>
  <PresentationFormat>Personnalisé</PresentationFormat>
  <Paragraphs>775</Paragraphs>
  <Slides>53</Slides>
  <Notes>47</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53</vt:i4>
      </vt:variant>
    </vt:vector>
  </HeadingPairs>
  <TitlesOfParts>
    <vt:vector size="61" baseType="lpstr">
      <vt:lpstr>Arial</vt:lpstr>
      <vt:lpstr>Calibri</vt:lpstr>
      <vt:lpstr>Consolas</vt:lpstr>
      <vt:lpstr>Segoe UI</vt:lpstr>
      <vt:lpstr>Segoe UI Light</vt:lpstr>
      <vt:lpstr>Webdings</vt:lpstr>
      <vt:lpstr>Wingdings 3</vt:lpstr>
      <vt:lpstr>Thème Office</vt:lpstr>
      <vt:lpstr>Composants XAML pour SPID</vt:lpstr>
      <vt:lpstr>Différences avec l’approche web</vt:lpstr>
      <vt:lpstr>Différents types de pages</vt:lpstr>
      <vt:lpstr>Structure générale des pages</vt:lpstr>
      <vt:lpstr>Structure générale des pages</vt:lpstr>
      <vt:lpstr>Zones communes à toutes les pages</vt:lpstr>
      <vt:lpstr>Zones communes à toutes les pages</vt:lpstr>
      <vt:lpstr>Structure générale des pages</vt:lpstr>
      <vt:lpstr>Prise en main</vt:lpstr>
      <vt:lpstr>Prise en main</vt:lpstr>
      <vt:lpstr>Consultation</vt:lpstr>
      <vt:lpstr>Page de liste</vt:lpstr>
      <vt:lpstr>Eléments de base</vt:lpstr>
      <vt:lpstr>Données répétées</vt:lpstr>
      <vt:lpstr>Naviguer d’une page à l’autre</vt:lpstr>
      <vt:lpstr>Page de détail</vt:lpstr>
      <vt:lpstr>Eléments utiles pour la page de détail</vt:lpstr>
      <vt:lpstr>Zoom sur les Analytics</vt:lpstr>
      <vt:lpstr>Mise en pratique</vt:lpstr>
      <vt:lpstr>Eléments de présentation</vt:lpstr>
      <vt:lpstr>Mettre en forme du texte</vt:lpstr>
      <vt:lpstr>Internationalisation</vt:lpstr>
      <vt:lpstr>Icones et images</vt:lpstr>
      <vt:lpstr>Déclinaisons graphiques</vt:lpstr>
      <vt:lpstr>Cartes</vt:lpstr>
      <vt:lpstr>Eléments spécifiques</vt:lpstr>
      <vt:lpstr>Démonstration</vt:lpstr>
      <vt:lpstr>Navigation</vt:lpstr>
      <vt:lpstr>Page de menu</vt:lpstr>
      <vt:lpstr>Page d’onglets</vt:lpstr>
      <vt:lpstr>Page d’onglets</vt:lpstr>
      <vt:lpstr>Mise en œuvre</vt:lpstr>
      <vt:lpstr>Saisie - Formulaire</vt:lpstr>
      <vt:lpstr>Page de formulaire</vt:lpstr>
      <vt:lpstr>Eléments de saisie</vt:lpstr>
      <vt:lpstr>Eléments de saisie</vt:lpstr>
      <vt:lpstr>Eléments de saisie</vt:lpstr>
      <vt:lpstr>Eléments de saisie</vt:lpstr>
      <vt:lpstr>Rafraichissement partiel</vt:lpstr>
      <vt:lpstr>Page de confirmation</vt:lpstr>
      <vt:lpstr>Avis de bonne fin</vt:lpstr>
      <vt:lpstr>Mise en œuvre</vt:lpstr>
      <vt:lpstr>Maquetteur</vt:lpstr>
      <vt:lpstr>Maquetteur</vt:lpstr>
      <vt:lpstr>Mise en œuvre</vt:lpstr>
      <vt:lpstr>Saisie - Spécialisées</vt:lpstr>
      <vt:lpstr>Page de sélection multiple parmi une liste</vt:lpstr>
      <vt:lpstr>Page de scan de document</vt:lpstr>
      <vt:lpstr>Démonstration</vt:lpstr>
      <vt:lpstr>Pages spéciales</vt:lpstr>
      <vt:lpstr>Page spéciales</vt:lpstr>
      <vt:lpstr>Synthèse</vt:lpstr>
      <vt:lpstr>Synthèse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MASQUEE Information aux animateurs</dc:title>
  <dc:creator>BITOUN Estelle</dc:creator>
  <cp:lastModifiedBy>LOOS Aymeric (PRESTA EXT)</cp:lastModifiedBy>
  <cp:revision>196</cp:revision>
  <dcterms:created xsi:type="dcterms:W3CDTF">2021-06-03T09:30:09Z</dcterms:created>
  <dcterms:modified xsi:type="dcterms:W3CDTF">2023-04-27T12:18:46Z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\\uf11-a01\ei_communication\00_STRATEGIE COMMUNICATION\Refonte Charte graphique\Modèle charte E-I 2021.pptx</vt:lpwstr>
  </property>
  <property fmtid="{D5CDD505-2E9C-101B-9397-08002B2CF9AE}" pid="3" name="ContentTypeId">
    <vt:lpwstr>0x0101002C86133FA7C9E1429AFC62D0152DEA38</vt:lpwstr>
  </property>
  <property fmtid="{D5CDD505-2E9C-101B-9397-08002B2CF9AE}" pid="4" name="TaxKeyword">
    <vt:lpwstr/>
  </property>
  <property fmtid="{D5CDD505-2E9C-101B-9397-08002B2CF9AE}" pid="5" name="ROBIN">
    <vt:lpwstr>1135;#DBCM|2796908b-8847-4ce8-88db-b52ac86b6694</vt:lpwstr>
  </property>
  <property fmtid="{D5CDD505-2E9C-101B-9397-08002B2CF9AE}" pid="6" name="Nature du document">
    <vt:lpwstr>1;#Document|f926a2be-6740-4577-ba49-e4b230c74a1c</vt:lpwstr>
  </property>
  <property fmtid="{D5CDD505-2E9C-101B-9397-08002B2CF9AE}" pid="7" name="Classification">
    <vt:lpwstr>2;#10 - Interne|88571201-3d77-41d7-bf2a-abb247897d97</vt:lpwstr>
  </property>
  <property fmtid="{D5CDD505-2E9C-101B-9397-08002B2CF9AE}" pid="8" name="_dlc_DocIdItemGuid">
    <vt:lpwstr>2efa49a1-2156-4216-b81a-7f69a46a2636</vt:lpwstr>
  </property>
</Properties>
</file>